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3">
  <p:sldMasterIdLst>
    <p:sldMasterId id="2147483805" r:id="rId1"/>
  </p:sldMasterIdLst>
  <p:notesMasterIdLst>
    <p:notesMasterId r:id="rId16"/>
  </p:notesMasterIdLst>
  <p:handoutMasterIdLst>
    <p:handoutMasterId r:id="rId17"/>
  </p:handoutMasterIdLst>
  <p:sldIdLst>
    <p:sldId id="332" r:id="rId2"/>
    <p:sldId id="344" r:id="rId3"/>
    <p:sldId id="341" r:id="rId4"/>
    <p:sldId id="346" r:id="rId5"/>
    <p:sldId id="376" r:id="rId6"/>
    <p:sldId id="351" r:id="rId7"/>
    <p:sldId id="347" r:id="rId8"/>
    <p:sldId id="352" r:id="rId9"/>
    <p:sldId id="349" r:id="rId10"/>
    <p:sldId id="350" r:id="rId11"/>
    <p:sldId id="353" r:id="rId12"/>
    <p:sldId id="340" r:id="rId13"/>
    <p:sldId id="277" r:id="rId14"/>
    <p:sldId id="343" r:id="rId15"/>
  </p:sldIdLst>
  <p:sldSz cx="12192000" cy="6858000"/>
  <p:notesSz cx="6797675" cy="9926638"/>
  <p:defaultTextStyle>
    <a:defPPr>
      <a:defRPr lang="en-GB"/>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383" userDrawn="1">
          <p15:clr>
            <a:srgbClr val="A4A3A4"/>
          </p15:clr>
        </p15:guide>
      </p15:sldGuideLst>
    </p:ext>
    <p:ext uri="{2D200454-40CA-4A62-9FC3-DE9A4176ACB9}">
      <p15:notesGuideLst xmlns:p15="http://schemas.microsoft.com/office/powerpoint/2012/main">
        <p15:guide id="1" orient="horz" pos="3151" userDrawn="1">
          <p15:clr>
            <a:srgbClr val="A4A3A4"/>
          </p15:clr>
        </p15:guide>
        <p15:guide id="2" pos="2165" userDrawn="1">
          <p15:clr>
            <a:srgbClr val="A4A3A4"/>
          </p15:clr>
        </p15:guide>
        <p15:guide id="3" orient="horz" pos="3127">
          <p15:clr>
            <a:srgbClr val="A4A3A4"/>
          </p15:clr>
        </p15:guide>
        <p15:guide id="4"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ill England" initials="JE" lastIdx="18" clrIdx="0"/>
  <p:cmAuthor id="2" name="oliverwatts" initials="o"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5757"/>
    <a:srgbClr val="FF3B3B"/>
    <a:srgbClr val="FF0000"/>
    <a:srgbClr val="5F5F5F"/>
    <a:srgbClr val="777777"/>
    <a:srgbClr val="969696"/>
    <a:srgbClr val="B2B2B2"/>
    <a:srgbClr val="C0C0C0"/>
    <a:srgbClr val="DDDDDD"/>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6B0C0A-B76F-4168-9DD4-DAD3FCF1E170}" v="1" dt="2026-07-23T18:39:56.7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03" autoAdjust="0"/>
    <p:restoredTop sz="92540" autoAdjust="0"/>
  </p:normalViewPr>
  <p:slideViewPr>
    <p:cSldViewPr snapToObjects="1">
      <p:cViewPr varScale="1">
        <p:scale>
          <a:sx n="58" d="100"/>
          <a:sy n="58" d="100"/>
        </p:scale>
        <p:origin x="1116" y="56"/>
      </p:cViewPr>
      <p:guideLst>
        <p:guide orient="horz" pos="2160"/>
        <p:guide pos="1383"/>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Objects="1">
      <p:cViewPr varScale="1">
        <p:scale>
          <a:sx n="53" d="100"/>
          <a:sy n="53" d="100"/>
        </p:scale>
        <p:origin x="-2904" y="-96"/>
      </p:cViewPr>
      <p:guideLst>
        <p:guide orient="horz" pos="3151"/>
        <p:guide pos="2165"/>
        <p:guide orient="horz" pos="3127"/>
        <p:guide pos="2140"/>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Stuart" userId="07ba7c5e-c452-4f5f-9911-96729cc96b60" providerId="ADAL" clId="{82A22892-D3AB-4F98-981F-E1BAD4286EFA}"/>
    <pc:docChg chg="custSel addSld delSld modSld delSection modSection">
      <pc:chgData name="Judith Stuart" userId="07ba7c5e-c452-4f5f-9911-96729cc96b60" providerId="ADAL" clId="{82A22892-D3AB-4F98-981F-E1BAD4286EFA}" dt="2026-07-23T18:40:08.689" v="206" actId="20577"/>
      <pc:docMkLst>
        <pc:docMk/>
      </pc:docMkLst>
      <pc:sldChg chg="delSp mod">
        <pc:chgData name="Judith Stuart" userId="07ba7c5e-c452-4f5f-9911-96729cc96b60" providerId="ADAL" clId="{82A22892-D3AB-4F98-981F-E1BAD4286EFA}" dt="2026-07-23T07:49:47.254" v="162" actId="478"/>
        <pc:sldMkLst>
          <pc:docMk/>
          <pc:sldMk cId="0" sldId="277"/>
        </pc:sldMkLst>
        <pc:spChg chg="del">
          <ac:chgData name="Judith Stuart" userId="07ba7c5e-c452-4f5f-9911-96729cc96b60" providerId="ADAL" clId="{82A22892-D3AB-4F98-981F-E1BAD4286EFA}" dt="2026-07-23T07:49:47.254" v="162" actId="478"/>
          <ac:spMkLst>
            <pc:docMk/>
            <pc:sldMk cId="0" sldId="277"/>
            <ac:spMk id="2" creationId="{114DD223-7FF2-E079-7C5A-C2F860E5CED8}"/>
          </ac:spMkLst>
        </pc:spChg>
      </pc:sldChg>
      <pc:sldChg chg="delSp modSp mod">
        <pc:chgData name="Judith Stuart" userId="07ba7c5e-c452-4f5f-9911-96729cc96b60" providerId="ADAL" clId="{82A22892-D3AB-4F98-981F-E1BAD4286EFA}" dt="2026-07-23T08:49:36.344" v="167" actId="20577"/>
        <pc:sldMkLst>
          <pc:docMk/>
          <pc:sldMk cId="0" sldId="332"/>
        </pc:sldMkLst>
        <pc:spChg chg="del">
          <ac:chgData name="Judith Stuart" userId="07ba7c5e-c452-4f5f-9911-96729cc96b60" providerId="ADAL" clId="{82A22892-D3AB-4F98-981F-E1BAD4286EFA}" dt="2026-07-23T07:49:01.878" v="150" actId="478"/>
          <ac:spMkLst>
            <pc:docMk/>
            <pc:sldMk cId="0" sldId="332"/>
            <ac:spMk id="2" creationId="{5151DDD8-D099-146C-1690-53D3E0790C76}"/>
          </ac:spMkLst>
        </pc:spChg>
        <pc:spChg chg="mod">
          <ac:chgData name="Judith Stuart" userId="07ba7c5e-c452-4f5f-9911-96729cc96b60" providerId="ADAL" clId="{82A22892-D3AB-4F98-981F-E1BAD4286EFA}" dt="2026-07-23T08:49:32.163" v="165" actId="20577"/>
          <ac:spMkLst>
            <pc:docMk/>
            <pc:sldMk cId="0" sldId="332"/>
            <ac:spMk id="13" creationId="{F876AC4F-4491-9F67-B066-AE6C1EE751AF}"/>
          </ac:spMkLst>
        </pc:spChg>
        <pc:spChg chg="mod">
          <ac:chgData name="Judith Stuart" userId="07ba7c5e-c452-4f5f-9911-96729cc96b60" providerId="ADAL" clId="{82A22892-D3AB-4F98-981F-E1BAD4286EFA}" dt="2026-07-23T08:49:36.344" v="167" actId="20577"/>
          <ac:spMkLst>
            <pc:docMk/>
            <pc:sldMk cId="0" sldId="332"/>
            <ac:spMk id="15" creationId="{9C3A799D-08E5-F3B8-9037-8234C1B4BBE4}"/>
          </ac:spMkLst>
        </pc:spChg>
      </pc:sldChg>
      <pc:sldChg chg="delSp mod">
        <pc:chgData name="Judith Stuart" userId="07ba7c5e-c452-4f5f-9911-96729cc96b60" providerId="ADAL" clId="{82A22892-D3AB-4F98-981F-E1BAD4286EFA}" dt="2026-07-23T07:49:43.672" v="161" actId="478"/>
        <pc:sldMkLst>
          <pc:docMk/>
          <pc:sldMk cId="2284078960" sldId="340"/>
        </pc:sldMkLst>
        <pc:spChg chg="del">
          <ac:chgData name="Judith Stuart" userId="07ba7c5e-c452-4f5f-9911-96729cc96b60" providerId="ADAL" clId="{82A22892-D3AB-4F98-981F-E1BAD4286EFA}" dt="2026-07-23T07:49:43.672" v="161" actId="478"/>
          <ac:spMkLst>
            <pc:docMk/>
            <pc:sldMk cId="2284078960" sldId="340"/>
            <ac:spMk id="58" creationId="{B830988B-A37E-DDCD-4F7A-9FBCACD5123D}"/>
          </ac:spMkLst>
        </pc:spChg>
      </pc:sldChg>
      <pc:sldChg chg="delSp mod">
        <pc:chgData name="Judith Stuart" userId="07ba7c5e-c452-4f5f-9911-96729cc96b60" providerId="ADAL" clId="{82A22892-D3AB-4F98-981F-E1BAD4286EFA}" dt="2026-07-23T07:49:08.053" v="152" actId="478"/>
        <pc:sldMkLst>
          <pc:docMk/>
          <pc:sldMk cId="3831239012" sldId="341"/>
        </pc:sldMkLst>
        <pc:spChg chg="del">
          <ac:chgData name="Judith Stuart" userId="07ba7c5e-c452-4f5f-9911-96729cc96b60" providerId="ADAL" clId="{82A22892-D3AB-4F98-981F-E1BAD4286EFA}" dt="2026-07-23T07:49:08.053" v="152" actId="478"/>
          <ac:spMkLst>
            <pc:docMk/>
            <pc:sldMk cId="3831239012" sldId="341"/>
            <ac:spMk id="3" creationId="{09F3D8FE-5C7B-74F6-44C8-23E0FA377677}"/>
          </ac:spMkLst>
        </pc:spChg>
      </pc:sldChg>
      <pc:sldChg chg="addSp delSp modSp mod">
        <pc:chgData name="Judith Stuart" userId="07ba7c5e-c452-4f5f-9911-96729cc96b60" providerId="ADAL" clId="{82A22892-D3AB-4F98-981F-E1BAD4286EFA}" dt="2026-07-23T07:49:51.540" v="163" actId="478"/>
        <pc:sldMkLst>
          <pc:docMk/>
          <pc:sldMk cId="4149366178" sldId="343"/>
        </pc:sldMkLst>
        <pc:spChg chg="add del mod">
          <ac:chgData name="Judith Stuart" userId="07ba7c5e-c452-4f5f-9911-96729cc96b60" providerId="ADAL" clId="{82A22892-D3AB-4F98-981F-E1BAD4286EFA}" dt="2026-07-23T07:49:51.540" v="163" actId="478"/>
          <ac:spMkLst>
            <pc:docMk/>
            <pc:sldMk cId="4149366178" sldId="343"/>
            <ac:spMk id="3" creationId="{520B1192-D866-C802-C530-9F8612595770}"/>
          </ac:spMkLst>
        </pc:spChg>
      </pc:sldChg>
      <pc:sldChg chg="delSp mod">
        <pc:chgData name="Judith Stuart" userId="07ba7c5e-c452-4f5f-9911-96729cc96b60" providerId="ADAL" clId="{82A22892-D3AB-4F98-981F-E1BAD4286EFA}" dt="2026-07-23T07:49:04.241" v="151" actId="478"/>
        <pc:sldMkLst>
          <pc:docMk/>
          <pc:sldMk cId="3798866439" sldId="344"/>
        </pc:sldMkLst>
        <pc:spChg chg="del">
          <ac:chgData name="Judith Stuart" userId="07ba7c5e-c452-4f5f-9911-96729cc96b60" providerId="ADAL" clId="{82A22892-D3AB-4F98-981F-E1BAD4286EFA}" dt="2026-07-23T07:49:04.241" v="151" actId="478"/>
          <ac:spMkLst>
            <pc:docMk/>
            <pc:sldMk cId="3798866439" sldId="344"/>
            <ac:spMk id="2" creationId="{2A182988-EBCA-7895-A41E-B22C9B95C712}"/>
          </ac:spMkLst>
        </pc:spChg>
      </pc:sldChg>
      <pc:sldChg chg="delSp mod">
        <pc:chgData name="Judith Stuart" userId="07ba7c5e-c452-4f5f-9911-96729cc96b60" providerId="ADAL" clId="{82A22892-D3AB-4F98-981F-E1BAD4286EFA}" dt="2026-07-23T07:49:12.517" v="153" actId="478"/>
        <pc:sldMkLst>
          <pc:docMk/>
          <pc:sldMk cId="3157200517" sldId="346"/>
        </pc:sldMkLst>
        <pc:spChg chg="del">
          <ac:chgData name="Judith Stuart" userId="07ba7c5e-c452-4f5f-9911-96729cc96b60" providerId="ADAL" clId="{82A22892-D3AB-4F98-981F-E1BAD4286EFA}" dt="2026-07-23T07:49:12.517" v="153" actId="478"/>
          <ac:spMkLst>
            <pc:docMk/>
            <pc:sldMk cId="3157200517" sldId="346"/>
            <ac:spMk id="16" creationId="{541012CC-121B-0EB5-A867-CEB4511B7BF9}"/>
          </ac:spMkLst>
        </pc:spChg>
      </pc:sldChg>
      <pc:sldChg chg="delSp mod">
        <pc:chgData name="Judith Stuart" userId="07ba7c5e-c452-4f5f-9911-96729cc96b60" providerId="ADAL" clId="{82A22892-D3AB-4F98-981F-E1BAD4286EFA}" dt="2026-07-23T07:49:23.476" v="156" actId="478"/>
        <pc:sldMkLst>
          <pc:docMk/>
          <pc:sldMk cId="601320866" sldId="347"/>
        </pc:sldMkLst>
        <pc:spChg chg="del">
          <ac:chgData name="Judith Stuart" userId="07ba7c5e-c452-4f5f-9911-96729cc96b60" providerId="ADAL" clId="{82A22892-D3AB-4F98-981F-E1BAD4286EFA}" dt="2026-07-23T07:49:23.476" v="156" actId="478"/>
          <ac:spMkLst>
            <pc:docMk/>
            <pc:sldMk cId="601320866" sldId="347"/>
            <ac:spMk id="3" creationId="{DD46A0BA-FD64-0D9F-A90D-BC6A5EB5807D}"/>
          </ac:spMkLst>
        </pc:spChg>
      </pc:sldChg>
      <pc:sldChg chg="delSp mod">
        <pc:chgData name="Judith Stuart" userId="07ba7c5e-c452-4f5f-9911-96729cc96b60" providerId="ADAL" clId="{82A22892-D3AB-4F98-981F-E1BAD4286EFA}" dt="2026-07-23T07:49:31.876" v="158" actId="478"/>
        <pc:sldMkLst>
          <pc:docMk/>
          <pc:sldMk cId="1557393877" sldId="349"/>
        </pc:sldMkLst>
        <pc:spChg chg="del">
          <ac:chgData name="Judith Stuart" userId="07ba7c5e-c452-4f5f-9911-96729cc96b60" providerId="ADAL" clId="{82A22892-D3AB-4F98-981F-E1BAD4286EFA}" dt="2026-07-23T07:49:31.876" v="158" actId="478"/>
          <ac:spMkLst>
            <pc:docMk/>
            <pc:sldMk cId="1557393877" sldId="349"/>
            <ac:spMk id="4" creationId="{7902CE1E-2C7C-CBE3-AB93-F8A14BF4CB71}"/>
          </ac:spMkLst>
        </pc:spChg>
      </pc:sldChg>
      <pc:sldChg chg="delSp mod">
        <pc:chgData name="Judith Stuart" userId="07ba7c5e-c452-4f5f-9911-96729cc96b60" providerId="ADAL" clId="{82A22892-D3AB-4F98-981F-E1BAD4286EFA}" dt="2026-07-23T07:49:35.121" v="159" actId="478"/>
        <pc:sldMkLst>
          <pc:docMk/>
          <pc:sldMk cId="1056510429" sldId="350"/>
        </pc:sldMkLst>
        <pc:spChg chg="del">
          <ac:chgData name="Judith Stuart" userId="07ba7c5e-c452-4f5f-9911-96729cc96b60" providerId="ADAL" clId="{82A22892-D3AB-4F98-981F-E1BAD4286EFA}" dt="2026-07-23T07:49:35.121" v="159" actId="478"/>
          <ac:spMkLst>
            <pc:docMk/>
            <pc:sldMk cId="1056510429" sldId="350"/>
            <ac:spMk id="2" creationId="{1B3C3AC2-E66D-803F-1BB4-4E3F951500C5}"/>
          </ac:spMkLst>
        </pc:spChg>
      </pc:sldChg>
      <pc:sldChg chg="delSp mod">
        <pc:chgData name="Judith Stuart" userId="07ba7c5e-c452-4f5f-9911-96729cc96b60" providerId="ADAL" clId="{82A22892-D3AB-4F98-981F-E1BAD4286EFA}" dt="2026-07-23T07:49:20.420" v="155" actId="478"/>
        <pc:sldMkLst>
          <pc:docMk/>
          <pc:sldMk cId="2807250893" sldId="351"/>
        </pc:sldMkLst>
        <pc:spChg chg="del">
          <ac:chgData name="Judith Stuart" userId="07ba7c5e-c452-4f5f-9911-96729cc96b60" providerId="ADAL" clId="{82A22892-D3AB-4F98-981F-E1BAD4286EFA}" dt="2026-07-23T07:49:20.420" v="155" actId="478"/>
          <ac:spMkLst>
            <pc:docMk/>
            <pc:sldMk cId="2807250893" sldId="351"/>
            <ac:spMk id="2" creationId="{F732084D-255C-2B64-C8F1-B296234E38B7}"/>
          </ac:spMkLst>
        </pc:spChg>
      </pc:sldChg>
      <pc:sldChg chg="delSp mod">
        <pc:chgData name="Judith Stuart" userId="07ba7c5e-c452-4f5f-9911-96729cc96b60" providerId="ADAL" clId="{82A22892-D3AB-4F98-981F-E1BAD4286EFA}" dt="2026-07-23T07:49:28.020" v="157" actId="478"/>
        <pc:sldMkLst>
          <pc:docMk/>
          <pc:sldMk cId="2171784319" sldId="352"/>
        </pc:sldMkLst>
        <pc:spChg chg="del">
          <ac:chgData name="Judith Stuart" userId="07ba7c5e-c452-4f5f-9911-96729cc96b60" providerId="ADAL" clId="{82A22892-D3AB-4F98-981F-E1BAD4286EFA}" dt="2026-07-23T07:49:28.020" v="157" actId="478"/>
          <ac:spMkLst>
            <pc:docMk/>
            <pc:sldMk cId="2171784319" sldId="352"/>
            <ac:spMk id="18" creationId="{85F885C5-6C25-2ADA-E231-0A0239B1D679}"/>
          </ac:spMkLst>
        </pc:spChg>
      </pc:sldChg>
      <pc:sldChg chg="delSp mod">
        <pc:chgData name="Judith Stuart" userId="07ba7c5e-c452-4f5f-9911-96729cc96b60" providerId="ADAL" clId="{82A22892-D3AB-4F98-981F-E1BAD4286EFA}" dt="2026-07-23T07:49:39.433" v="160" actId="478"/>
        <pc:sldMkLst>
          <pc:docMk/>
          <pc:sldMk cId="554787348" sldId="353"/>
        </pc:sldMkLst>
        <pc:spChg chg="del">
          <ac:chgData name="Judith Stuart" userId="07ba7c5e-c452-4f5f-9911-96729cc96b60" providerId="ADAL" clId="{82A22892-D3AB-4F98-981F-E1BAD4286EFA}" dt="2026-07-23T07:49:39.433" v="160" actId="478"/>
          <ac:spMkLst>
            <pc:docMk/>
            <pc:sldMk cId="554787348" sldId="353"/>
            <ac:spMk id="2" creationId="{78A53FEF-7F20-0D77-EBC0-873F8E72B337}"/>
          </ac:spMkLst>
        </pc:spChg>
      </pc:sldChg>
      <pc:sldChg chg="delSp modSp mod">
        <pc:chgData name="Judith Stuart" userId="07ba7c5e-c452-4f5f-9911-96729cc96b60" providerId="ADAL" clId="{82A22892-D3AB-4F98-981F-E1BAD4286EFA}" dt="2026-07-23T18:40:08.689" v="206" actId="20577"/>
        <pc:sldMkLst>
          <pc:docMk/>
          <pc:sldMk cId="3529602019" sldId="376"/>
        </pc:sldMkLst>
        <pc:spChg chg="del">
          <ac:chgData name="Judith Stuart" userId="07ba7c5e-c452-4f5f-9911-96729cc96b60" providerId="ADAL" clId="{82A22892-D3AB-4F98-981F-E1BAD4286EFA}" dt="2026-07-23T07:49:16.660" v="154" actId="478"/>
          <ac:spMkLst>
            <pc:docMk/>
            <pc:sldMk cId="3529602019" sldId="376"/>
            <ac:spMk id="2" creationId="{5EF7EE75-BE94-7E2F-925D-A31587275358}"/>
          </ac:spMkLst>
        </pc:spChg>
        <pc:spChg chg="mod">
          <ac:chgData name="Judith Stuart" userId="07ba7c5e-c452-4f5f-9911-96729cc96b60" providerId="ADAL" clId="{82A22892-D3AB-4F98-981F-E1BAD4286EFA}" dt="2026-07-23T18:39:56.742" v="173"/>
          <ac:spMkLst>
            <pc:docMk/>
            <pc:sldMk cId="3529602019" sldId="376"/>
            <ac:spMk id="4" creationId="{E7398587-AEC5-A7E1-0560-9499EE9A9D25}"/>
          </ac:spMkLst>
        </pc:spChg>
        <pc:spChg chg="mod">
          <ac:chgData name="Judith Stuart" userId="07ba7c5e-c452-4f5f-9911-96729cc96b60" providerId="ADAL" clId="{82A22892-D3AB-4F98-981F-E1BAD4286EFA}" dt="2026-07-23T18:39:56.742" v="173"/>
          <ac:spMkLst>
            <pc:docMk/>
            <pc:sldMk cId="3529602019" sldId="376"/>
            <ac:spMk id="12" creationId="{5725764D-1463-2D0F-82C1-B8FEB221A799}"/>
          </ac:spMkLst>
        </pc:spChg>
        <pc:spChg chg="mod">
          <ac:chgData name="Judith Stuart" userId="07ba7c5e-c452-4f5f-9911-96729cc96b60" providerId="ADAL" clId="{82A22892-D3AB-4F98-981F-E1BAD4286EFA}" dt="2026-07-23T18:39:00.053" v="169"/>
          <ac:spMkLst>
            <pc:docMk/>
            <pc:sldMk cId="3529602019" sldId="376"/>
            <ac:spMk id="13" creationId="{1F459727-03C7-E1C9-64E4-B618339BBA02}"/>
          </ac:spMkLst>
        </pc:spChg>
        <pc:spChg chg="mod">
          <ac:chgData name="Judith Stuart" userId="07ba7c5e-c452-4f5f-9911-96729cc96b60" providerId="ADAL" clId="{82A22892-D3AB-4F98-981F-E1BAD4286EFA}" dt="2026-07-23T18:39:56.742" v="173"/>
          <ac:spMkLst>
            <pc:docMk/>
            <pc:sldMk cId="3529602019" sldId="376"/>
            <ac:spMk id="19" creationId="{91F2E9DD-C7F9-2317-9E81-162A6E4BA64B}"/>
          </ac:spMkLst>
        </pc:spChg>
        <pc:spChg chg="mod">
          <ac:chgData name="Judith Stuart" userId="07ba7c5e-c452-4f5f-9911-96729cc96b60" providerId="ADAL" clId="{82A22892-D3AB-4F98-981F-E1BAD4286EFA}" dt="2026-07-23T18:39:56.742" v="173"/>
          <ac:spMkLst>
            <pc:docMk/>
            <pc:sldMk cId="3529602019" sldId="376"/>
            <ac:spMk id="20" creationId="{CEFA43ED-980F-A2A5-FE60-44E244A4D5E1}"/>
          </ac:spMkLst>
        </pc:spChg>
        <pc:spChg chg="mod">
          <ac:chgData name="Judith Stuart" userId="07ba7c5e-c452-4f5f-9911-96729cc96b60" providerId="ADAL" clId="{82A22892-D3AB-4F98-981F-E1BAD4286EFA}" dt="2026-07-23T18:39:56.742" v="173"/>
          <ac:spMkLst>
            <pc:docMk/>
            <pc:sldMk cId="3529602019" sldId="376"/>
            <ac:spMk id="25" creationId="{830ED789-FC00-EEBC-6486-96A09020CB35}"/>
          </ac:spMkLst>
        </pc:spChg>
        <pc:spChg chg="mod">
          <ac:chgData name="Judith Stuart" userId="07ba7c5e-c452-4f5f-9911-96729cc96b60" providerId="ADAL" clId="{82A22892-D3AB-4F98-981F-E1BAD4286EFA}" dt="2026-07-23T18:39:56.742" v="173"/>
          <ac:spMkLst>
            <pc:docMk/>
            <pc:sldMk cId="3529602019" sldId="376"/>
            <ac:spMk id="35" creationId="{3D889AAE-54DD-0A4A-F354-1902E05D90DB}"/>
          </ac:spMkLst>
        </pc:spChg>
        <pc:spChg chg="mod">
          <ac:chgData name="Judith Stuart" userId="07ba7c5e-c452-4f5f-9911-96729cc96b60" providerId="ADAL" clId="{82A22892-D3AB-4F98-981F-E1BAD4286EFA}" dt="2026-07-23T18:39:56.742" v="173"/>
          <ac:spMkLst>
            <pc:docMk/>
            <pc:sldMk cId="3529602019" sldId="376"/>
            <ac:spMk id="37" creationId="{C31B9137-ECD0-B41D-B434-D6A825A6B9EB}"/>
          </ac:spMkLst>
        </pc:spChg>
        <pc:spChg chg="mod">
          <ac:chgData name="Judith Stuart" userId="07ba7c5e-c452-4f5f-9911-96729cc96b60" providerId="ADAL" clId="{82A22892-D3AB-4F98-981F-E1BAD4286EFA}" dt="2026-07-23T18:39:56.742" v="173"/>
          <ac:spMkLst>
            <pc:docMk/>
            <pc:sldMk cId="3529602019" sldId="376"/>
            <ac:spMk id="42" creationId="{D3A78B6F-9B1A-C25F-3956-6F82A89389C9}"/>
          </ac:spMkLst>
        </pc:spChg>
        <pc:spChg chg="mod">
          <ac:chgData name="Judith Stuart" userId="07ba7c5e-c452-4f5f-9911-96729cc96b60" providerId="ADAL" clId="{82A22892-D3AB-4F98-981F-E1BAD4286EFA}" dt="2026-07-23T18:40:08.689" v="206" actId="20577"/>
          <ac:spMkLst>
            <pc:docMk/>
            <pc:sldMk cId="3529602019" sldId="376"/>
            <ac:spMk id="43" creationId="{CACE2DB1-F5E9-2359-B09C-CD707D1AB3C9}"/>
          </ac:spMkLst>
        </pc:spChg>
        <pc:spChg chg="mod">
          <ac:chgData name="Judith Stuart" userId="07ba7c5e-c452-4f5f-9911-96729cc96b60" providerId="ADAL" clId="{82A22892-D3AB-4F98-981F-E1BAD4286EFA}" dt="2026-07-23T18:39:56.742" v="173"/>
          <ac:spMkLst>
            <pc:docMk/>
            <pc:sldMk cId="3529602019" sldId="376"/>
            <ac:spMk id="62" creationId="{4134EE47-3759-94C3-4A51-9B8403E2FD94}"/>
          </ac:spMkLst>
        </pc:spChg>
        <pc:cxnChg chg="mod">
          <ac:chgData name="Judith Stuart" userId="07ba7c5e-c452-4f5f-9911-96729cc96b60" providerId="ADAL" clId="{82A22892-D3AB-4F98-981F-E1BAD4286EFA}" dt="2026-07-23T18:40:07.056" v="204" actId="20577"/>
          <ac:cxnSpMkLst>
            <pc:docMk/>
            <pc:sldMk cId="3529602019" sldId="376"/>
            <ac:cxnSpMk id="5" creationId="{1409CEE7-4D2C-1902-0254-714105AE1C8D}"/>
          </ac:cxnSpMkLst>
        </pc:cxnChg>
        <pc:cxnChg chg="mod">
          <ac:chgData name="Judith Stuart" userId="07ba7c5e-c452-4f5f-9911-96729cc96b60" providerId="ADAL" clId="{82A22892-D3AB-4F98-981F-E1BAD4286EFA}" dt="2026-07-23T18:40:07.056" v="204" actId="20577"/>
          <ac:cxnSpMkLst>
            <pc:docMk/>
            <pc:sldMk cId="3529602019" sldId="376"/>
            <ac:cxnSpMk id="46" creationId="{7865620F-0767-B6AF-F209-A5D49AB7EE71}"/>
          </ac:cxnSpMkLst>
        </pc:cxnChg>
        <pc:cxnChg chg="mod">
          <ac:chgData name="Judith Stuart" userId="07ba7c5e-c452-4f5f-9911-96729cc96b60" providerId="ADAL" clId="{82A22892-D3AB-4F98-981F-E1BAD4286EFA}" dt="2026-07-23T18:40:07.056" v="204" actId="20577"/>
          <ac:cxnSpMkLst>
            <pc:docMk/>
            <pc:sldMk cId="3529602019" sldId="376"/>
            <ac:cxnSpMk id="66" creationId="{94EC758C-C3DB-A37E-A625-BF9852FDBB8E}"/>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1"/>
            <a:ext cx="2932238" cy="52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19" tIns="45210" rIns="90419" bIns="45210" numCol="1" anchor="t" anchorCtr="0" compatLnSpc="1">
            <a:prstTxWarp prst="textNoShape">
              <a:avLst/>
            </a:prstTxWarp>
          </a:bodyPr>
          <a:lstStyle>
            <a:lvl1pPr defTabSz="904637">
              <a:defRPr sz="1200"/>
            </a:lvl1pPr>
          </a:lstStyle>
          <a:p>
            <a:pPr>
              <a:defRPr/>
            </a:pPr>
            <a:endParaRPr lang="en-GB" dirty="0"/>
          </a:p>
        </p:txBody>
      </p:sp>
      <p:sp>
        <p:nvSpPr>
          <p:cNvPr id="28675" name="Rectangle 3"/>
          <p:cNvSpPr>
            <a:spLocks noGrp="1" noChangeArrowheads="1"/>
          </p:cNvSpPr>
          <p:nvPr>
            <p:ph type="dt" sz="quarter" idx="1"/>
          </p:nvPr>
        </p:nvSpPr>
        <p:spPr bwMode="auto">
          <a:xfrm>
            <a:off x="3835436" y="1"/>
            <a:ext cx="2932237" cy="52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19" tIns="45210" rIns="90419" bIns="45210" numCol="1" anchor="t" anchorCtr="0" compatLnSpc="1">
            <a:prstTxWarp prst="textNoShape">
              <a:avLst/>
            </a:prstTxWarp>
          </a:bodyPr>
          <a:lstStyle>
            <a:lvl1pPr algn="r" defTabSz="904637">
              <a:defRPr sz="1200"/>
            </a:lvl1pPr>
          </a:lstStyle>
          <a:p>
            <a:pPr>
              <a:defRPr/>
            </a:pPr>
            <a:endParaRPr lang="en-GB" dirty="0"/>
          </a:p>
        </p:txBody>
      </p:sp>
      <p:sp>
        <p:nvSpPr>
          <p:cNvPr id="28676" name="Rectangle 4"/>
          <p:cNvSpPr>
            <a:spLocks noGrp="1" noChangeArrowheads="1"/>
          </p:cNvSpPr>
          <p:nvPr>
            <p:ph type="ftr" sz="quarter" idx="2"/>
          </p:nvPr>
        </p:nvSpPr>
        <p:spPr bwMode="auto">
          <a:xfrm>
            <a:off x="0" y="9435518"/>
            <a:ext cx="2932238" cy="45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19" tIns="45210" rIns="90419" bIns="45210" numCol="1" anchor="b" anchorCtr="0" compatLnSpc="1">
            <a:prstTxWarp prst="textNoShape">
              <a:avLst/>
            </a:prstTxWarp>
          </a:bodyPr>
          <a:lstStyle>
            <a:lvl1pPr defTabSz="904637">
              <a:defRPr sz="1200"/>
            </a:lvl1pPr>
          </a:lstStyle>
          <a:p>
            <a:pPr>
              <a:defRPr/>
            </a:pPr>
            <a:endParaRPr lang="en-GB" dirty="0"/>
          </a:p>
        </p:txBody>
      </p:sp>
      <p:sp>
        <p:nvSpPr>
          <p:cNvPr id="28677" name="Rectangle 5"/>
          <p:cNvSpPr>
            <a:spLocks noGrp="1" noChangeArrowheads="1"/>
          </p:cNvSpPr>
          <p:nvPr>
            <p:ph type="sldNum" sz="quarter" idx="3"/>
          </p:nvPr>
        </p:nvSpPr>
        <p:spPr bwMode="auto">
          <a:xfrm>
            <a:off x="3835436" y="9435518"/>
            <a:ext cx="2932237" cy="45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19" tIns="45210" rIns="90419" bIns="45210" numCol="1" anchor="b" anchorCtr="0" compatLnSpc="1">
            <a:prstTxWarp prst="textNoShape">
              <a:avLst/>
            </a:prstTxWarp>
          </a:bodyPr>
          <a:lstStyle>
            <a:lvl1pPr algn="r" defTabSz="904637">
              <a:defRPr sz="1200"/>
            </a:lvl1pPr>
          </a:lstStyle>
          <a:p>
            <a:pPr>
              <a:defRPr/>
            </a:pPr>
            <a:fld id="{8B568764-FF2A-4829-A301-48057F72DF0B}" type="slidenum">
              <a:rPr lang="en-GB"/>
              <a:pPr>
                <a:defRPr/>
              </a:pPr>
              <a:t>‹#›</a:t>
            </a:fld>
            <a:endParaRPr lang="en-GB" dirty="0"/>
          </a:p>
        </p:txBody>
      </p:sp>
    </p:spTree>
    <p:extLst>
      <p:ext uri="{BB962C8B-B14F-4D97-AF65-F5344CB8AC3E}">
        <p14:creationId xmlns:p14="http://schemas.microsoft.com/office/powerpoint/2010/main" val="1516949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 y="0"/>
            <a:ext cx="2944869" cy="497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7" tIns="47769" rIns="95537" bIns="47769" numCol="1" anchor="t" anchorCtr="0" compatLnSpc="1">
            <a:prstTxWarp prst="textNoShape">
              <a:avLst/>
            </a:prstTxWarp>
          </a:bodyPr>
          <a:lstStyle>
            <a:lvl1pPr defTabSz="956736">
              <a:defRPr sz="1300"/>
            </a:lvl1pPr>
          </a:lstStyle>
          <a:p>
            <a:pPr>
              <a:defRPr/>
            </a:pPr>
            <a:endParaRPr lang="en-GB" dirty="0"/>
          </a:p>
        </p:txBody>
      </p:sp>
      <p:sp>
        <p:nvSpPr>
          <p:cNvPr id="18435" name="Rectangle 3"/>
          <p:cNvSpPr>
            <a:spLocks noGrp="1" noChangeArrowheads="1"/>
          </p:cNvSpPr>
          <p:nvPr>
            <p:ph type="dt" idx="1"/>
          </p:nvPr>
        </p:nvSpPr>
        <p:spPr bwMode="auto">
          <a:xfrm>
            <a:off x="3852806" y="0"/>
            <a:ext cx="2944869" cy="497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7" tIns="47769" rIns="95537" bIns="47769" numCol="1" anchor="t" anchorCtr="0" compatLnSpc="1">
            <a:prstTxWarp prst="textNoShape">
              <a:avLst/>
            </a:prstTxWarp>
          </a:bodyPr>
          <a:lstStyle>
            <a:lvl1pPr algn="r" defTabSz="956736">
              <a:defRPr sz="1300"/>
            </a:lvl1pPr>
          </a:lstStyle>
          <a:p>
            <a:pPr>
              <a:defRPr/>
            </a:pPr>
            <a:endParaRPr lang="en-GB" dirty="0"/>
          </a:p>
        </p:txBody>
      </p:sp>
      <p:sp>
        <p:nvSpPr>
          <p:cNvPr id="25604" name="Rectangle 4"/>
          <p:cNvSpPr>
            <a:spLocks noGrp="1" noRot="1" noChangeAspect="1" noChangeArrowheads="1" noTextEdit="1"/>
          </p:cNvSpPr>
          <p:nvPr>
            <p:ph type="sldImg" idx="2"/>
          </p:nvPr>
        </p:nvSpPr>
        <p:spPr bwMode="auto">
          <a:xfrm>
            <a:off x="92075" y="742950"/>
            <a:ext cx="6615113" cy="37226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p:cNvSpPr>
            <a:spLocks noGrp="1" noChangeArrowheads="1"/>
          </p:cNvSpPr>
          <p:nvPr>
            <p:ph type="body" sz="quarter" idx="3"/>
          </p:nvPr>
        </p:nvSpPr>
        <p:spPr bwMode="auto">
          <a:xfrm>
            <a:off x="906357" y="4715391"/>
            <a:ext cx="4984962" cy="4467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7" tIns="47769" rIns="95537" bIns="4776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438" name="Rectangle 6"/>
          <p:cNvSpPr>
            <a:spLocks noGrp="1" noChangeArrowheads="1"/>
          </p:cNvSpPr>
          <p:nvPr>
            <p:ph type="ftr" sz="quarter" idx="4"/>
          </p:nvPr>
        </p:nvSpPr>
        <p:spPr bwMode="auto">
          <a:xfrm>
            <a:off x="1" y="9429201"/>
            <a:ext cx="2944869" cy="49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7" tIns="47769" rIns="95537" bIns="47769" numCol="1" anchor="b" anchorCtr="0" compatLnSpc="1">
            <a:prstTxWarp prst="textNoShape">
              <a:avLst/>
            </a:prstTxWarp>
          </a:bodyPr>
          <a:lstStyle>
            <a:lvl1pPr defTabSz="956736">
              <a:defRPr sz="1300"/>
            </a:lvl1pPr>
          </a:lstStyle>
          <a:p>
            <a:pPr>
              <a:defRPr/>
            </a:pPr>
            <a:endParaRPr lang="en-GB" dirty="0"/>
          </a:p>
        </p:txBody>
      </p:sp>
      <p:sp>
        <p:nvSpPr>
          <p:cNvPr id="18439" name="Rectangle 7"/>
          <p:cNvSpPr>
            <a:spLocks noGrp="1" noChangeArrowheads="1"/>
          </p:cNvSpPr>
          <p:nvPr>
            <p:ph type="sldNum" sz="quarter" idx="5"/>
          </p:nvPr>
        </p:nvSpPr>
        <p:spPr bwMode="auto">
          <a:xfrm>
            <a:off x="3852806" y="9429201"/>
            <a:ext cx="2944869" cy="49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7" tIns="47769" rIns="95537" bIns="47769" numCol="1" anchor="b" anchorCtr="0" compatLnSpc="1">
            <a:prstTxWarp prst="textNoShape">
              <a:avLst/>
            </a:prstTxWarp>
          </a:bodyPr>
          <a:lstStyle>
            <a:lvl1pPr algn="r" defTabSz="956736">
              <a:defRPr sz="1300"/>
            </a:lvl1pPr>
          </a:lstStyle>
          <a:p>
            <a:pPr>
              <a:defRPr/>
            </a:pPr>
            <a:fld id="{2FBBD741-3F05-42A6-9302-4B1F4FE70617}" type="slidenum">
              <a:rPr lang="en-GB"/>
              <a:pPr>
                <a:defRPr/>
              </a:pPr>
              <a:t>‹#›</a:t>
            </a:fld>
            <a:endParaRPr lang="en-GB" dirty="0"/>
          </a:p>
        </p:txBody>
      </p:sp>
    </p:spTree>
    <p:extLst>
      <p:ext uri="{BB962C8B-B14F-4D97-AF65-F5344CB8AC3E}">
        <p14:creationId xmlns:p14="http://schemas.microsoft.com/office/powerpoint/2010/main" val="24665466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2950"/>
            <a:ext cx="6615113" cy="3722688"/>
          </a:xfrm>
        </p:spPr>
      </p:sp>
      <p:sp>
        <p:nvSpPr>
          <p:cNvPr id="3" name="Notes Placeholder 2"/>
          <p:cNvSpPr>
            <a:spLocks noGrp="1"/>
          </p:cNvSpPr>
          <p:nvPr>
            <p:ph type="body" idx="1"/>
          </p:nvPr>
        </p:nvSpPr>
        <p:spPr/>
        <p:txBody>
          <a:bodyPr>
            <a:normAutofit/>
          </a:bodyPr>
          <a:lstStyle/>
          <a:p>
            <a:pPr defTabSz="905896">
              <a:defRPr/>
            </a:pPr>
            <a:endParaRPr lang="en-GB" baseline="0" dirty="0"/>
          </a:p>
        </p:txBody>
      </p:sp>
      <p:sp>
        <p:nvSpPr>
          <p:cNvPr id="4" name="Slide Number Placeholder 3"/>
          <p:cNvSpPr>
            <a:spLocks noGrp="1"/>
          </p:cNvSpPr>
          <p:nvPr>
            <p:ph type="sldNum" sz="quarter" idx="10"/>
          </p:nvPr>
        </p:nvSpPr>
        <p:spPr/>
        <p:txBody>
          <a:bodyPr/>
          <a:lstStyle/>
          <a:p>
            <a:pPr>
              <a:defRPr/>
            </a:pPr>
            <a:fld id="{2FBBD741-3F05-42A6-9302-4B1F4FE70617}" type="slidenum">
              <a:rPr lang="en-GB" smtClean="0"/>
              <a:pPr>
                <a:defRPr/>
              </a:pPr>
              <a:t>1</a:t>
            </a:fld>
            <a:endParaRPr lang="en-GB" dirty="0"/>
          </a:p>
        </p:txBody>
      </p:sp>
    </p:spTree>
    <p:extLst>
      <p:ext uri="{BB962C8B-B14F-4D97-AF65-F5344CB8AC3E}">
        <p14:creationId xmlns:p14="http://schemas.microsoft.com/office/powerpoint/2010/main" val="4123072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2950"/>
            <a:ext cx="6615113" cy="3722688"/>
          </a:xfrm>
        </p:spPr>
      </p:sp>
      <p:sp>
        <p:nvSpPr>
          <p:cNvPr id="3" name="Notes Placeholder 2"/>
          <p:cNvSpPr>
            <a:spLocks noGrp="1"/>
          </p:cNvSpPr>
          <p:nvPr>
            <p:ph type="body" idx="1"/>
          </p:nvPr>
        </p:nvSpPr>
        <p:spPr/>
        <p:txBody>
          <a:bodyPr>
            <a:normAutofit/>
          </a:bodyPr>
          <a:lstStyle/>
          <a:p>
            <a:pPr defTabSz="905896">
              <a:defRPr/>
            </a:pPr>
            <a:endParaRPr lang="en-GB" baseline="0" dirty="0"/>
          </a:p>
        </p:txBody>
      </p:sp>
      <p:sp>
        <p:nvSpPr>
          <p:cNvPr id="4" name="Slide Number Placeholder 3"/>
          <p:cNvSpPr>
            <a:spLocks noGrp="1"/>
          </p:cNvSpPr>
          <p:nvPr>
            <p:ph type="sldNum" sz="quarter" idx="10"/>
          </p:nvPr>
        </p:nvSpPr>
        <p:spPr/>
        <p:txBody>
          <a:bodyPr/>
          <a:lstStyle/>
          <a:p>
            <a:pPr>
              <a:defRPr/>
            </a:pPr>
            <a:fld id="{2FBBD741-3F05-42A6-9302-4B1F4FE70617}" type="slidenum">
              <a:rPr lang="en-GB" smtClean="0"/>
              <a:pPr>
                <a:defRPr/>
              </a:pPr>
              <a:t>2</a:t>
            </a:fld>
            <a:endParaRPr lang="en-GB" dirty="0"/>
          </a:p>
        </p:txBody>
      </p:sp>
    </p:spTree>
    <p:extLst>
      <p:ext uri="{BB962C8B-B14F-4D97-AF65-F5344CB8AC3E}">
        <p14:creationId xmlns:p14="http://schemas.microsoft.com/office/powerpoint/2010/main" val="3636936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2950"/>
            <a:ext cx="6615113" cy="37226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FBBD741-3F05-42A6-9302-4B1F4FE70617}" type="slidenum">
              <a:rPr lang="en-GB" smtClean="0"/>
              <a:pPr>
                <a:defRPr/>
              </a:pPr>
              <a:t>3</a:t>
            </a:fld>
            <a:endParaRPr lang="en-GB" dirty="0"/>
          </a:p>
        </p:txBody>
      </p:sp>
    </p:spTree>
    <p:extLst>
      <p:ext uri="{BB962C8B-B14F-4D97-AF65-F5344CB8AC3E}">
        <p14:creationId xmlns:p14="http://schemas.microsoft.com/office/powerpoint/2010/main" val="3417324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2819-6704-4E80-E886-3BD900A5E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2AA1B-1340-7224-0B05-D946A8831756}"/>
              </a:ext>
            </a:extLst>
          </p:cNvPr>
          <p:cNvSpPr>
            <a:spLocks noGrp="1" noRot="1" noChangeAspect="1"/>
          </p:cNvSpPr>
          <p:nvPr>
            <p:ph type="sldImg"/>
          </p:nvPr>
        </p:nvSpPr>
        <p:spPr>
          <a:xfrm>
            <a:off x="92075" y="742950"/>
            <a:ext cx="6615113" cy="3722688"/>
          </a:xfrm>
        </p:spPr>
      </p:sp>
      <p:sp>
        <p:nvSpPr>
          <p:cNvPr id="3" name="Notes Placeholder 2">
            <a:extLst>
              <a:ext uri="{FF2B5EF4-FFF2-40B4-BE49-F238E27FC236}">
                <a16:creationId xmlns:a16="http://schemas.microsoft.com/office/drawing/2014/main" id="{E17C9F0B-C446-291E-22F7-9D04C0A1BCE2}"/>
              </a:ext>
            </a:extLst>
          </p:cNvPr>
          <p:cNvSpPr>
            <a:spLocks noGrp="1"/>
          </p:cNvSpPr>
          <p:nvPr>
            <p:ph type="body" idx="1"/>
          </p:nvPr>
        </p:nvSpPr>
        <p:spPr/>
        <p:txBody>
          <a:bodyPr>
            <a:normAutofit/>
          </a:bodyPr>
          <a:lstStyle/>
          <a:p>
            <a:pPr defTabSz="905896">
              <a:defRPr/>
            </a:pPr>
            <a:endParaRPr lang="en-GB" dirty="0"/>
          </a:p>
        </p:txBody>
      </p:sp>
      <p:sp>
        <p:nvSpPr>
          <p:cNvPr id="4" name="Slide Number Placeholder 3">
            <a:extLst>
              <a:ext uri="{FF2B5EF4-FFF2-40B4-BE49-F238E27FC236}">
                <a16:creationId xmlns:a16="http://schemas.microsoft.com/office/drawing/2014/main" id="{23B0BBC1-6258-19FD-5215-336FDC552451}"/>
              </a:ext>
            </a:extLst>
          </p:cNvPr>
          <p:cNvSpPr>
            <a:spLocks noGrp="1"/>
          </p:cNvSpPr>
          <p:nvPr>
            <p:ph type="sldNum" sz="quarter" idx="10"/>
          </p:nvPr>
        </p:nvSpPr>
        <p:spPr/>
        <p:txBody>
          <a:bodyPr/>
          <a:lstStyle/>
          <a:p>
            <a:pPr>
              <a:defRPr/>
            </a:pPr>
            <a:fld id="{2FBBD741-3F05-42A6-9302-4B1F4FE70617}" type="slidenum">
              <a:rPr lang="en-GB" smtClean="0"/>
              <a:pPr>
                <a:defRPr/>
              </a:pPr>
              <a:t>5</a:t>
            </a:fld>
            <a:endParaRPr lang="en-GB" dirty="0"/>
          </a:p>
        </p:txBody>
      </p:sp>
    </p:spTree>
    <p:extLst>
      <p:ext uri="{BB962C8B-B14F-4D97-AF65-F5344CB8AC3E}">
        <p14:creationId xmlns:p14="http://schemas.microsoft.com/office/powerpoint/2010/main" val="4111200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77788" y="742950"/>
            <a:ext cx="6600825" cy="3713163"/>
          </a:xfrm>
          <a:ln/>
        </p:spPr>
      </p:sp>
      <p:sp>
        <p:nvSpPr>
          <p:cNvPr id="17411" name="Rectangle 3"/>
          <p:cNvSpPr>
            <a:spLocks noGrp="1" noChangeArrowheads="1"/>
          </p:cNvSpPr>
          <p:nvPr>
            <p:ph type="body" idx="1"/>
          </p:nvPr>
        </p:nvSpPr>
        <p:spPr>
          <a:xfrm>
            <a:off x="676319" y="4704165"/>
            <a:ext cx="5404246" cy="4456826"/>
          </a:xfrm>
          <a:noFill/>
        </p:spPr>
        <p:txBody>
          <a:bodyPr/>
          <a:lstStyle/>
          <a:p>
            <a:pPr defTabSz="866625">
              <a:defRPr/>
            </a:pPr>
            <a:endParaRPr lang="en-GB" altLang="en-US" dirty="0">
              <a:solidFill>
                <a:srgbClr val="FF0000"/>
              </a:solidFill>
            </a:endParaRPr>
          </a:p>
        </p:txBody>
      </p:sp>
    </p:spTree>
    <p:extLst>
      <p:ext uri="{BB962C8B-B14F-4D97-AF65-F5344CB8AC3E}">
        <p14:creationId xmlns:p14="http://schemas.microsoft.com/office/powerpoint/2010/main" val="1190952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92075" y="742950"/>
            <a:ext cx="6615113" cy="3722688"/>
          </a:xfrm>
          <a:ln/>
        </p:spPr>
      </p:sp>
      <p:sp>
        <p:nvSpPr>
          <p:cNvPr id="15363"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698741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2950"/>
            <a:ext cx="6615113" cy="3722688"/>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2FBBD741-3F05-42A6-9302-4B1F4FE70617}" type="slidenum">
              <a:rPr lang="en-GB" smtClean="0"/>
              <a:pPr>
                <a:defRPr/>
              </a:pPr>
              <a:t>13</a:t>
            </a:fld>
            <a:endParaRPr lang="en-GB" dirty="0"/>
          </a:p>
        </p:txBody>
      </p:sp>
    </p:spTree>
    <p:extLst>
      <p:ext uri="{BB962C8B-B14F-4D97-AF65-F5344CB8AC3E}">
        <p14:creationId xmlns:p14="http://schemas.microsoft.com/office/powerpoint/2010/main" val="3690320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2950"/>
            <a:ext cx="6615113" cy="37226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FBBD741-3F05-42A6-9302-4B1F4FE70617}" type="slidenum">
              <a:rPr lang="en-GB" smtClean="0"/>
              <a:pPr>
                <a:defRPr/>
              </a:pPr>
              <a:t>14</a:t>
            </a:fld>
            <a:endParaRPr lang="en-GB" dirty="0"/>
          </a:p>
        </p:txBody>
      </p:sp>
    </p:spTree>
    <p:extLst>
      <p:ext uri="{BB962C8B-B14F-4D97-AF65-F5344CB8AC3E}">
        <p14:creationId xmlns:p14="http://schemas.microsoft.com/office/powerpoint/2010/main" val="185711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438798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2874448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520984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3153697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2937732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3874593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3514508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1598360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3391447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3921790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076DF7-2D92-465E-8116-034753179201}" type="datetimeFigureOut">
              <a:rPr lang="en-GB" smtClean="0"/>
              <a:pPr/>
              <a:t>23/07/2026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2944869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076DF7-2D92-465E-8116-034753179201}" type="datetimeFigureOut">
              <a:rPr lang="en-GB" smtClean="0"/>
              <a:pPr/>
              <a:t>23/07/2026</a:t>
            </a:fld>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ABDCE3-89D0-4C1E-A48B-A96BDC5CB752}" type="slidenum">
              <a:rPr lang="en-GB" smtClean="0"/>
              <a:pPr/>
              <a:t>‹#›</a:t>
            </a:fld>
            <a:endParaRPr lang="en-GB" dirty="0"/>
          </a:p>
        </p:txBody>
      </p:sp>
    </p:spTree>
    <p:extLst>
      <p:ext uri="{BB962C8B-B14F-4D97-AF65-F5344CB8AC3E}">
        <p14:creationId xmlns:p14="http://schemas.microsoft.com/office/powerpoint/2010/main" val="336767286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a:xfrm>
            <a:off x="1981200" y="274638"/>
            <a:ext cx="8229600" cy="634082"/>
          </a:xfrm>
        </p:spPr>
        <p:txBody>
          <a:bodyPr>
            <a:normAutofit fontScale="90000"/>
          </a:bodyPr>
          <a:lstStyle/>
          <a:p>
            <a:pPr eaLnBrk="1" hangingPunct="1"/>
            <a:r>
              <a:rPr lang="en-GB" dirty="0"/>
              <a:t>Greenhouse gas emissions</a:t>
            </a:r>
          </a:p>
        </p:txBody>
      </p:sp>
      <p:grpSp>
        <p:nvGrpSpPr>
          <p:cNvPr id="3" name="Group 2">
            <a:extLst>
              <a:ext uri="{FF2B5EF4-FFF2-40B4-BE49-F238E27FC236}">
                <a16:creationId xmlns:a16="http://schemas.microsoft.com/office/drawing/2014/main" id="{9FF82F1E-7924-3B77-3FBE-C18889F949BF}"/>
              </a:ext>
            </a:extLst>
          </p:cNvPr>
          <p:cNvGrpSpPr/>
          <p:nvPr/>
        </p:nvGrpSpPr>
        <p:grpSpPr>
          <a:xfrm>
            <a:off x="2912393" y="1203682"/>
            <a:ext cx="5841141" cy="4989758"/>
            <a:chOff x="1447800" y="1178335"/>
            <a:chExt cx="5841141" cy="4989758"/>
          </a:xfrm>
        </p:grpSpPr>
        <p:sp>
          <p:nvSpPr>
            <p:cNvPr id="5" name="AutoShape 5">
              <a:extLst>
                <a:ext uri="{FF2B5EF4-FFF2-40B4-BE49-F238E27FC236}">
                  <a16:creationId xmlns:a16="http://schemas.microsoft.com/office/drawing/2014/main" id="{6E7BBD38-9229-A994-9844-3D1C100E7C88}"/>
                </a:ext>
              </a:extLst>
            </p:cNvPr>
            <p:cNvSpPr>
              <a:spLocks noChangeArrowheads="1"/>
            </p:cNvSpPr>
            <p:nvPr/>
          </p:nvSpPr>
          <p:spPr bwMode="auto">
            <a:xfrm>
              <a:off x="1447800" y="2662544"/>
              <a:ext cx="1767319" cy="135356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050" b="0" dirty="0">
                  <a:solidFill>
                    <a:schemeClr val="tx1"/>
                  </a:solidFill>
                </a:rPr>
                <a:t>How much CO</a:t>
              </a:r>
              <a:r>
                <a:rPr lang="en-GB" sz="1050" b="0" baseline="-25000" dirty="0">
                  <a:solidFill>
                    <a:schemeClr val="tx1"/>
                  </a:solidFill>
                </a:rPr>
                <a:t>2</a:t>
              </a:r>
              <a:r>
                <a:rPr lang="en-GB" sz="1050" b="0" dirty="0">
                  <a:solidFill>
                    <a:schemeClr val="tx1"/>
                  </a:solidFill>
                </a:rPr>
                <a:t>e is generated from the use of fossil fuels or from the release of fossil/near fossil carbon? (average annual in kg CO</a:t>
              </a:r>
              <a:r>
                <a:rPr lang="en-GB" sz="1050" b="0" baseline="-25000" dirty="0">
                  <a:solidFill>
                    <a:schemeClr val="tx1"/>
                  </a:solidFill>
                </a:rPr>
                <a:t>2</a:t>
              </a:r>
              <a:r>
                <a:rPr lang="en-GB" sz="1050" b="0" dirty="0">
                  <a:solidFill>
                    <a:schemeClr val="tx1"/>
                  </a:solidFill>
                </a:rPr>
                <a:t>e/m</a:t>
              </a:r>
              <a:r>
                <a:rPr lang="en-GB" sz="1050" b="0" baseline="30000" dirty="0">
                  <a:solidFill>
                    <a:schemeClr val="tx1"/>
                  </a:solidFill>
                </a:rPr>
                <a:t>3</a:t>
              </a:r>
              <a:r>
                <a:rPr lang="en-GB" sz="1050" b="0" dirty="0">
                  <a:solidFill>
                    <a:schemeClr val="tx1"/>
                  </a:solidFill>
                </a:rPr>
                <a:t>) </a:t>
              </a:r>
            </a:p>
          </p:txBody>
        </p:sp>
        <p:sp>
          <p:nvSpPr>
            <p:cNvPr id="6" name="AutoShape 39">
              <a:extLst>
                <a:ext uri="{FF2B5EF4-FFF2-40B4-BE49-F238E27FC236}">
                  <a16:creationId xmlns:a16="http://schemas.microsoft.com/office/drawing/2014/main" id="{3F29AA12-7C81-5523-DEEF-A7AA57BAF19E}"/>
                </a:ext>
              </a:extLst>
            </p:cNvPr>
            <p:cNvSpPr>
              <a:spLocks noChangeArrowheads="1"/>
            </p:cNvSpPr>
            <p:nvPr/>
          </p:nvSpPr>
          <p:spPr bwMode="auto">
            <a:xfrm>
              <a:off x="3778161" y="5149313"/>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135.01 – 155.00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7" name="AutoShape 39">
              <a:extLst>
                <a:ext uri="{FF2B5EF4-FFF2-40B4-BE49-F238E27FC236}">
                  <a16:creationId xmlns:a16="http://schemas.microsoft.com/office/drawing/2014/main" id="{9A58F932-A437-9DC3-7B27-912DBFA83E41}"/>
                </a:ext>
              </a:extLst>
            </p:cNvPr>
            <p:cNvSpPr>
              <a:spLocks noChangeArrowheads="1"/>
            </p:cNvSpPr>
            <p:nvPr/>
          </p:nvSpPr>
          <p:spPr bwMode="auto">
            <a:xfrm>
              <a:off x="3779946" y="1186849"/>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&lt;2.00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8" name="AutoShape 39">
              <a:extLst>
                <a:ext uri="{FF2B5EF4-FFF2-40B4-BE49-F238E27FC236}">
                  <a16:creationId xmlns:a16="http://schemas.microsoft.com/office/drawing/2014/main" id="{59210CB7-0AB5-059A-157E-955273D508BE}"/>
                </a:ext>
              </a:extLst>
            </p:cNvPr>
            <p:cNvSpPr>
              <a:spLocks noChangeArrowheads="1"/>
            </p:cNvSpPr>
            <p:nvPr/>
          </p:nvSpPr>
          <p:spPr bwMode="auto">
            <a:xfrm>
              <a:off x="3778161" y="1539333"/>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2.01 – 5.00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9" name="AutoShape 39">
              <a:extLst>
                <a:ext uri="{FF2B5EF4-FFF2-40B4-BE49-F238E27FC236}">
                  <a16:creationId xmlns:a16="http://schemas.microsoft.com/office/drawing/2014/main" id="{9160E714-E3A6-F574-B600-617753FFE7ED}"/>
                </a:ext>
              </a:extLst>
            </p:cNvPr>
            <p:cNvSpPr>
              <a:spLocks noChangeArrowheads="1"/>
            </p:cNvSpPr>
            <p:nvPr/>
          </p:nvSpPr>
          <p:spPr bwMode="auto">
            <a:xfrm>
              <a:off x="3787310" y="2259413"/>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7.01 – 12.00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10" name="AutoShape 39">
              <a:extLst>
                <a:ext uri="{FF2B5EF4-FFF2-40B4-BE49-F238E27FC236}">
                  <a16:creationId xmlns:a16="http://schemas.microsoft.com/office/drawing/2014/main" id="{772A73AC-5223-51F8-E2C2-CE0C834F3092}"/>
                </a:ext>
              </a:extLst>
            </p:cNvPr>
            <p:cNvSpPr>
              <a:spLocks noChangeArrowheads="1"/>
            </p:cNvSpPr>
            <p:nvPr/>
          </p:nvSpPr>
          <p:spPr bwMode="auto">
            <a:xfrm>
              <a:off x="3787310" y="2620240"/>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12.01 – 22.00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11" name="AutoShape 39">
              <a:extLst>
                <a:ext uri="{FF2B5EF4-FFF2-40B4-BE49-F238E27FC236}">
                  <a16:creationId xmlns:a16="http://schemas.microsoft.com/office/drawing/2014/main" id="{543B927C-ED45-F3AE-A57D-D017CE9845B3}"/>
                </a:ext>
              </a:extLst>
            </p:cNvPr>
            <p:cNvSpPr>
              <a:spLocks noChangeArrowheads="1"/>
            </p:cNvSpPr>
            <p:nvPr/>
          </p:nvSpPr>
          <p:spPr bwMode="auto">
            <a:xfrm>
              <a:off x="3787310" y="2978481"/>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22.01 – 35.00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13" name="AutoShape 39">
              <a:extLst>
                <a:ext uri="{FF2B5EF4-FFF2-40B4-BE49-F238E27FC236}">
                  <a16:creationId xmlns:a16="http://schemas.microsoft.com/office/drawing/2014/main" id="{F876AC4F-4491-9F67-B066-AE6C1EE751AF}"/>
                </a:ext>
              </a:extLst>
            </p:cNvPr>
            <p:cNvSpPr>
              <a:spLocks noChangeArrowheads="1"/>
            </p:cNvSpPr>
            <p:nvPr/>
          </p:nvSpPr>
          <p:spPr bwMode="auto">
            <a:xfrm>
              <a:off x="3787310" y="3339533"/>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35.01 – 55.00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15" name="AutoShape 39">
              <a:extLst>
                <a:ext uri="{FF2B5EF4-FFF2-40B4-BE49-F238E27FC236}">
                  <a16:creationId xmlns:a16="http://schemas.microsoft.com/office/drawing/2014/main" id="{9C3A799D-08E5-F3B8-9037-8234C1B4BBE4}"/>
                </a:ext>
              </a:extLst>
            </p:cNvPr>
            <p:cNvSpPr>
              <a:spLocks noChangeArrowheads="1"/>
            </p:cNvSpPr>
            <p:nvPr/>
          </p:nvSpPr>
          <p:spPr bwMode="auto">
            <a:xfrm>
              <a:off x="3778161" y="3698561"/>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55.01 – 68.00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17" name="AutoShape 39">
              <a:extLst>
                <a:ext uri="{FF2B5EF4-FFF2-40B4-BE49-F238E27FC236}">
                  <a16:creationId xmlns:a16="http://schemas.microsoft.com/office/drawing/2014/main" id="{8566DD55-DB18-D85B-CC55-F43048F61289}"/>
                </a:ext>
              </a:extLst>
            </p:cNvPr>
            <p:cNvSpPr>
              <a:spLocks noChangeArrowheads="1"/>
            </p:cNvSpPr>
            <p:nvPr/>
          </p:nvSpPr>
          <p:spPr bwMode="auto">
            <a:xfrm>
              <a:off x="3778161" y="4061329"/>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68.01 – 86.00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19" name="AutoShape 39">
              <a:extLst>
                <a:ext uri="{FF2B5EF4-FFF2-40B4-BE49-F238E27FC236}">
                  <a16:creationId xmlns:a16="http://schemas.microsoft.com/office/drawing/2014/main" id="{356585BE-9E79-4E4E-0EED-192B6DB63904}"/>
                </a:ext>
              </a:extLst>
            </p:cNvPr>
            <p:cNvSpPr>
              <a:spLocks noChangeArrowheads="1"/>
            </p:cNvSpPr>
            <p:nvPr/>
          </p:nvSpPr>
          <p:spPr bwMode="auto">
            <a:xfrm>
              <a:off x="3778161" y="4427209"/>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86.01 – 110.00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20" name="AutoShape 39">
              <a:extLst>
                <a:ext uri="{FF2B5EF4-FFF2-40B4-BE49-F238E27FC236}">
                  <a16:creationId xmlns:a16="http://schemas.microsoft.com/office/drawing/2014/main" id="{9512AFF1-C5D4-7BF4-3C15-00A5E7CE4DC6}"/>
                </a:ext>
              </a:extLst>
            </p:cNvPr>
            <p:cNvSpPr>
              <a:spLocks noChangeArrowheads="1"/>
            </p:cNvSpPr>
            <p:nvPr/>
          </p:nvSpPr>
          <p:spPr bwMode="auto">
            <a:xfrm>
              <a:off x="3778161" y="4787249"/>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110.01 – 135.00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21" name="AutoShape 39">
              <a:extLst>
                <a:ext uri="{FF2B5EF4-FFF2-40B4-BE49-F238E27FC236}">
                  <a16:creationId xmlns:a16="http://schemas.microsoft.com/office/drawing/2014/main" id="{8B9F7D96-75D4-B4FE-ED87-AA6AE4DE595B}"/>
                </a:ext>
              </a:extLst>
            </p:cNvPr>
            <p:cNvSpPr>
              <a:spLocks noChangeArrowheads="1"/>
            </p:cNvSpPr>
            <p:nvPr/>
          </p:nvSpPr>
          <p:spPr bwMode="auto">
            <a:xfrm>
              <a:off x="3787310" y="1906929"/>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5.01 – 7.00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23" name="AutoShape 6">
              <a:extLst>
                <a:ext uri="{FF2B5EF4-FFF2-40B4-BE49-F238E27FC236}">
                  <a16:creationId xmlns:a16="http://schemas.microsoft.com/office/drawing/2014/main" id="{68ED072F-BB83-8A4E-9E27-542826413F21}"/>
                </a:ext>
              </a:extLst>
            </p:cNvPr>
            <p:cNvSpPr>
              <a:spLocks noChangeArrowheads="1"/>
            </p:cNvSpPr>
            <p:nvPr/>
          </p:nvSpPr>
          <p:spPr bwMode="auto">
            <a:xfrm>
              <a:off x="6208941" y="5838060"/>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a:t>
              </a:r>
            </a:p>
          </p:txBody>
        </p:sp>
        <p:sp>
          <p:nvSpPr>
            <p:cNvPr id="24" name="AutoShape 48">
              <a:extLst>
                <a:ext uri="{FF2B5EF4-FFF2-40B4-BE49-F238E27FC236}">
                  <a16:creationId xmlns:a16="http://schemas.microsoft.com/office/drawing/2014/main" id="{677A955A-67A0-528D-F3C3-60C0C25D3F37}"/>
                </a:ext>
              </a:extLst>
            </p:cNvPr>
            <p:cNvSpPr>
              <a:spLocks noChangeArrowheads="1"/>
            </p:cNvSpPr>
            <p:nvPr/>
          </p:nvSpPr>
          <p:spPr bwMode="auto">
            <a:xfrm>
              <a:off x="6196947" y="1539333"/>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18</a:t>
              </a:r>
            </a:p>
          </p:txBody>
        </p:sp>
        <p:sp>
          <p:nvSpPr>
            <p:cNvPr id="25" name="AutoShape 49">
              <a:extLst>
                <a:ext uri="{FF2B5EF4-FFF2-40B4-BE49-F238E27FC236}">
                  <a16:creationId xmlns:a16="http://schemas.microsoft.com/office/drawing/2014/main" id="{88663486-BAE2-F7A9-0071-071D6240BA0B}"/>
                </a:ext>
              </a:extLst>
            </p:cNvPr>
            <p:cNvSpPr>
              <a:spLocks noChangeArrowheads="1"/>
            </p:cNvSpPr>
            <p:nvPr/>
          </p:nvSpPr>
          <p:spPr bwMode="auto">
            <a:xfrm>
              <a:off x="6196947" y="1906929"/>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16</a:t>
              </a:r>
            </a:p>
          </p:txBody>
        </p:sp>
        <p:sp>
          <p:nvSpPr>
            <p:cNvPr id="26" name="AutoShape 59">
              <a:extLst>
                <a:ext uri="{FF2B5EF4-FFF2-40B4-BE49-F238E27FC236}">
                  <a16:creationId xmlns:a16="http://schemas.microsoft.com/office/drawing/2014/main" id="{F6091C14-B4ED-96F2-DD6B-86BB5BAE2904}"/>
                </a:ext>
              </a:extLst>
            </p:cNvPr>
            <p:cNvSpPr>
              <a:spLocks noChangeArrowheads="1"/>
            </p:cNvSpPr>
            <p:nvPr/>
          </p:nvSpPr>
          <p:spPr bwMode="auto">
            <a:xfrm>
              <a:off x="6196947" y="2597629"/>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12</a:t>
              </a:r>
            </a:p>
          </p:txBody>
        </p:sp>
        <p:sp>
          <p:nvSpPr>
            <p:cNvPr id="27" name="AutoShape 16">
              <a:extLst>
                <a:ext uri="{FF2B5EF4-FFF2-40B4-BE49-F238E27FC236}">
                  <a16:creationId xmlns:a16="http://schemas.microsoft.com/office/drawing/2014/main" id="{7F0EC2A3-3970-01E3-2CD6-A6BB8343843B}"/>
                </a:ext>
              </a:extLst>
            </p:cNvPr>
            <p:cNvSpPr>
              <a:spLocks noChangeArrowheads="1"/>
            </p:cNvSpPr>
            <p:nvPr/>
          </p:nvSpPr>
          <p:spPr bwMode="auto">
            <a:xfrm>
              <a:off x="6196947" y="2983223"/>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10</a:t>
              </a:r>
            </a:p>
          </p:txBody>
        </p:sp>
        <p:sp>
          <p:nvSpPr>
            <p:cNvPr id="28" name="AutoShape 58">
              <a:extLst>
                <a:ext uri="{FF2B5EF4-FFF2-40B4-BE49-F238E27FC236}">
                  <a16:creationId xmlns:a16="http://schemas.microsoft.com/office/drawing/2014/main" id="{114C0F18-A680-90D0-5255-7D774CF72835}"/>
                </a:ext>
              </a:extLst>
            </p:cNvPr>
            <p:cNvSpPr>
              <a:spLocks noChangeArrowheads="1"/>
            </p:cNvSpPr>
            <p:nvPr/>
          </p:nvSpPr>
          <p:spPr bwMode="auto">
            <a:xfrm>
              <a:off x="6196947" y="3340070"/>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8</a:t>
              </a:r>
            </a:p>
          </p:txBody>
        </p:sp>
        <p:sp>
          <p:nvSpPr>
            <p:cNvPr id="29" name="AutoShape 57">
              <a:extLst>
                <a:ext uri="{FF2B5EF4-FFF2-40B4-BE49-F238E27FC236}">
                  <a16:creationId xmlns:a16="http://schemas.microsoft.com/office/drawing/2014/main" id="{5932B192-E7E3-B636-08C0-32AA929B0804}"/>
                </a:ext>
              </a:extLst>
            </p:cNvPr>
            <p:cNvSpPr>
              <a:spLocks noChangeArrowheads="1"/>
            </p:cNvSpPr>
            <p:nvPr/>
          </p:nvSpPr>
          <p:spPr bwMode="auto">
            <a:xfrm>
              <a:off x="6197672" y="4049593"/>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6</a:t>
              </a:r>
            </a:p>
          </p:txBody>
        </p:sp>
        <p:sp>
          <p:nvSpPr>
            <p:cNvPr id="30" name="AutoShape 51">
              <a:extLst>
                <a:ext uri="{FF2B5EF4-FFF2-40B4-BE49-F238E27FC236}">
                  <a16:creationId xmlns:a16="http://schemas.microsoft.com/office/drawing/2014/main" id="{A5B28A62-C802-0CFD-9CDE-16B3F661229C}"/>
                </a:ext>
              </a:extLst>
            </p:cNvPr>
            <p:cNvSpPr>
              <a:spLocks noChangeArrowheads="1"/>
            </p:cNvSpPr>
            <p:nvPr/>
          </p:nvSpPr>
          <p:spPr bwMode="auto">
            <a:xfrm>
              <a:off x="6207833" y="4389332"/>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5</a:t>
              </a:r>
            </a:p>
          </p:txBody>
        </p:sp>
        <p:sp>
          <p:nvSpPr>
            <p:cNvPr id="31" name="AutoShape 51">
              <a:extLst>
                <a:ext uri="{FF2B5EF4-FFF2-40B4-BE49-F238E27FC236}">
                  <a16:creationId xmlns:a16="http://schemas.microsoft.com/office/drawing/2014/main" id="{917FE610-8F52-A26A-1004-B68321CC92C5}"/>
                </a:ext>
              </a:extLst>
            </p:cNvPr>
            <p:cNvSpPr>
              <a:spLocks noChangeArrowheads="1"/>
            </p:cNvSpPr>
            <p:nvPr/>
          </p:nvSpPr>
          <p:spPr bwMode="auto">
            <a:xfrm>
              <a:off x="6207833" y="4749372"/>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4</a:t>
              </a:r>
            </a:p>
          </p:txBody>
        </p:sp>
        <p:sp>
          <p:nvSpPr>
            <p:cNvPr id="32" name="AutoShape 6">
              <a:extLst>
                <a:ext uri="{FF2B5EF4-FFF2-40B4-BE49-F238E27FC236}">
                  <a16:creationId xmlns:a16="http://schemas.microsoft.com/office/drawing/2014/main" id="{78E63303-1BFF-DAC8-3645-F78DB7605E96}"/>
                </a:ext>
              </a:extLst>
            </p:cNvPr>
            <p:cNvSpPr>
              <a:spLocks noChangeArrowheads="1"/>
            </p:cNvSpPr>
            <p:nvPr/>
          </p:nvSpPr>
          <p:spPr bwMode="auto">
            <a:xfrm>
              <a:off x="6207833" y="5117980"/>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3</a:t>
              </a:r>
            </a:p>
          </p:txBody>
        </p:sp>
        <p:sp>
          <p:nvSpPr>
            <p:cNvPr id="33" name="AutoShape 6">
              <a:extLst>
                <a:ext uri="{FF2B5EF4-FFF2-40B4-BE49-F238E27FC236}">
                  <a16:creationId xmlns:a16="http://schemas.microsoft.com/office/drawing/2014/main" id="{D1EF514D-84E5-AD4E-C52B-47CF5937BCE5}"/>
                </a:ext>
              </a:extLst>
            </p:cNvPr>
            <p:cNvSpPr>
              <a:spLocks noChangeArrowheads="1"/>
            </p:cNvSpPr>
            <p:nvPr/>
          </p:nvSpPr>
          <p:spPr bwMode="auto">
            <a:xfrm>
              <a:off x="6207833" y="5478020"/>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2</a:t>
              </a:r>
            </a:p>
          </p:txBody>
        </p:sp>
        <p:sp>
          <p:nvSpPr>
            <p:cNvPr id="34" name="AutoShape 59">
              <a:extLst>
                <a:ext uri="{FF2B5EF4-FFF2-40B4-BE49-F238E27FC236}">
                  <a16:creationId xmlns:a16="http://schemas.microsoft.com/office/drawing/2014/main" id="{F23106DA-B8E2-9090-3E30-49C5BED1DB05}"/>
                </a:ext>
              </a:extLst>
            </p:cNvPr>
            <p:cNvSpPr>
              <a:spLocks noChangeArrowheads="1"/>
            </p:cNvSpPr>
            <p:nvPr/>
          </p:nvSpPr>
          <p:spPr bwMode="auto">
            <a:xfrm>
              <a:off x="6196947" y="2259413"/>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14</a:t>
              </a:r>
            </a:p>
          </p:txBody>
        </p:sp>
        <p:sp>
          <p:nvSpPr>
            <p:cNvPr id="35" name="AutoShape 48">
              <a:extLst>
                <a:ext uri="{FF2B5EF4-FFF2-40B4-BE49-F238E27FC236}">
                  <a16:creationId xmlns:a16="http://schemas.microsoft.com/office/drawing/2014/main" id="{457682F2-ED32-8DBD-17EC-27F663B6FDB8}"/>
                </a:ext>
              </a:extLst>
            </p:cNvPr>
            <p:cNvSpPr>
              <a:spLocks noChangeArrowheads="1"/>
            </p:cNvSpPr>
            <p:nvPr/>
          </p:nvSpPr>
          <p:spPr bwMode="auto">
            <a:xfrm>
              <a:off x="6196947" y="1178335"/>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20</a:t>
              </a:r>
            </a:p>
          </p:txBody>
        </p:sp>
        <p:sp>
          <p:nvSpPr>
            <p:cNvPr id="36" name="AutoShape 39">
              <a:extLst>
                <a:ext uri="{FF2B5EF4-FFF2-40B4-BE49-F238E27FC236}">
                  <a16:creationId xmlns:a16="http://schemas.microsoft.com/office/drawing/2014/main" id="{1910C649-9E7F-BCF5-3254-082C7BB1F73E}"/>
                </a:ext>
              </a:extLst>
            </p:cNvPr>
            <p:cNvSpPr>
              <a:spLocks noChangeArrowheads="1"/>
            </p:cNvSpPr>
            <p:nvPr/>
          </p:nvSpPr>
          <p:spPr bwMode="auto">
            <a:xfrm>
              <a:off x="3789043" y="5878652"/>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&gt; 185.01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37" name="AutoShape 39">
              <a:extLst>
                <a:ext uri="{FF2B5EF4-FFF2-40B4-BE49-F238E27FC236}">
                  <a16:creationId xmlns:a16="http://schemas.microsoft.com/office/drawing/2014/main" id="{9C98CE32-29BF-FE23-DFA2-846D0A996884}"/>
                </a:ext>
              </a:extLst>
            </p:cNvPr>
            <p:cNvSpPr>
              <a:spLocks noChangeArrowheads="1"/>
            </p:cNvSpPr>
            <p:nvPr/>
          </p:nvSpPr>
          <p:spPr bwMode="auto">
            <a:xfrm>
              <a:off x="3789043" y="5516588"/>
              <a:ext cx="2054803"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a:spcBef>
                  <a:spcPct val="0"/>
                </a:spcBef>
                <a:buSzTx/>
                <a:buNone/>
              </a:pPr>
              <a:r>
                <a:rPr lang="en-GB" sz="1100" b="0" dirty="0">
                  <a:solidFill>
                    <a:schemeClr val="tx1"/>
                  </a:solidFill>
                </a:rPr>
                <a:t>155.01 – 185.00 kg CO</a:t>
              </a:r>
              <a:r>
                <a:rPr lang="en-GB" sz="1100" b="0" baseline="-25000" dirty="0">
                  <a:solidFill>
                    <a:schemeClr val="tx1"/>
                  </a:solidFill>
                </a:rPr>
                <a:t>2</a:t>
              </a:r>
              <a:r>
                <a:rPr lang="en-GB" sz="1100" b="0" dirty="0">
                  <a:solidFill>
                    <a:schemeClr val="tx1"/>
                  </a:solidFill>
                </a:rPr>
                <a:t>e/m</a:t>
              </a:r>
              <a:r>
                <a:rPr lang="en-GB" sz="1100" b="0" baseline="30000" dirty="0">
                  <a:solidFill>
                    <a:schemeClr val="tx1"/>
                  </a:solidFill>
                </a:rPr>
                <a:t>3</a:t>
              </a:r>
              <a:endParaRPr lang="en-GB" sz="1100" b="0" dirty="0">
                <a:solidFill>
                  <a:schemeClr val="tx1"/>
                </a:solidFill>
              </a:endParaRPr>
            </a:p>
          </p:txBody>
        </p:sp>
        <p:sp>
          <p:nvSpPr>
            <p:cNvPr id="38" name="AutoShape 58">
              <a:extLst>
                <a:ext uri="{FF2B5EF4-FFF2-40B4-BE49-F238E27FC236}">
                  <a16:creationId xmlns:a16="http://schemas.microsoft.com/office/drawing/2014/main" id="{FE016C5B-D726-355A-5BE6-C81C49D580C3}"/>
                </a:ext>
              </a:extLst>
            </p:cNvPr>
            <p:cNvSpPr>
              <a:spLocks noChangeArrowheads="1"/>
            </p:cNvSpPr>
            <p:nvPr/>
          </p:nvSpPr>
          <p:spPr bwMode="auto">
            <a:xfrm>
              <a:off x="6196947" y="3691877"/>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7</a:t>
              </a:r>
            </a:p>
          </p:txBody>
        </p:sp>
        <p:cxnSp>
          <p:nvCxnSpPr>
            <p:cNvPr id="39" name="AutoShape 41">
              <a:extLst>
                <a:ext uri="{FF2B5EF4-FFF2-40B4-BE49-F238E27FC236}">
                  <a16:creationId xmlns:a16="http://schemas.microsoft.com/office/drawing/2014/main" id="{5F9E54B8-9D79-FB21-09A0-D2B273E38E89}"/>
                </a:ext>
              </a:extLst>
            </p:cNvPr>
            <p:cNvCxnSpPr>
              <a:cxnSpLocks noChangeShapeType="1"/>
              <a:stCxn id="5" idx="3"/>
              <a:endCxn id="7" idx="1"/>
            </p:cNvCxnSpPr>
            <p:nvPr/>
          </p:nvCxnSpPr>
          <p:spPr bwMode="auto">
            <a:xfrm flipV="1">
              <a:off x="3215119" y="1331570"/>
              <a:ext cx="564827" cy="200775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AutoShape 41">
              <a:extLst>
                <a:ext uri="{FF2B5EF4-FFF2-40B4-BE49-F238E27FC236}">
                  <a16:creationId xmlns:a16="http://schemas.microsoft.com/office/drawing/2014/main" id="{E9233869-115A-6BA2-5B33-C18FFDA7B236}"/>
                </a:ext>
              </a:extLst>
            </p:cNvPr>
            <p:cNvCxnSpPr>
              <a:cxnSpLocks noChangeShapeType="1"/>
              <a:stCxn id="5" idx="3"/>
              <a:endCxn id="8" idx="1"/>
            </p:cNvCxnSpPr>
            <p:nvPr/>
          </p:nvCxnSpPr>
          <p:spPr bwMode="auto">
            <a:xfrm flipV="1">
              <a:off x="3215119" y="1684054"/>
              <a:ext cx="563042" cy="165527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AutoShape 41">
              <a:extLst>
                <a:ext uri="{FF2B5EF4-FFF2-40B4-BE49-F238E27FC236}">
                  <a16:creationId xmlns:a16="http://schemas.microsoft.com/office/drawing/2014/main" id="{48C4BB31-5C4F-2EA1-407D-E9A87ACA701D}"/>
                </a:ext>
              </a:extLst>
            </p:cNvPr>
            <p:cNvCxnSpPr>
              <a:cxnSpLocks noChangeShapeType="1"/>
              <a:stCxn id="5" idx="3"/>
              <a:endCxn id="21" idx="1"/>
            </p:cNvCxnSpPr>
            <p:nvPr/>
          </p:nvCxnSpPr>
          <p:spPr bwMode="auto">
            <a:xfrm flipV="1">
              <a:off x="3215119" y="2051650"/>
              <a:ext cx="572191" cy="128767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AutoShape 41">
              <a:extLst>
                <a:ext uri="{FF2B5EF4-FFF2-40B4-BE49-F238E27FC236}">
                  <a16:creationId xmlns:a16="http://schemas.microsoft.com/office/drawing/2014/main" id="{87CA772D-0B11-2779-F838-22DF1CACE341}"/>
                </a:ext>
              </a:extLst>
            </p:cNvPr>
            <p:cNvCxnSpPr>
              <a:cxnSpLocks noChangeShapeType="1"/>
              <a:stCxn id="5" idx="3"/>
              <a:endCxn id="9" idx="1"/>
            </p:cNvCxnSpPr>
            <p:nvPr/>
          </p:nvCxnSpPr>
          <p:spPr bwMode="auto">
            <a:xfrm flipV="1">
              <a:off x="3215119" y="2404134"/>
              <a:ext cx="572191" cy="93519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AutoShape 41">
              <a:extLst>
                <a:ext uri="{FF2B5EF4-FFF2-40B4-BE49-F238E27FC236}">
                  <a16:creationId xmlns:a16="http://schemas.microsoft.com/office/drawing/2014/main" id="{885344DD-DB6B-BC7E-5623-DF12ED867BCF}"/>
                </a:ext>
              </a:extLst>
            </p:cNvPr>
            <p:cNvCxnSpPr>
              <a:cxnSpLocks noChangeShapeType="1"/>
              <a:stCxn id="5" idx="3"/>
              <a:endCxn id="10" idx="1"/>
            </p:cNvCxnSpPr>
            <p:nvPr/>
          </p:nvCxnSpPr>
          <p:spPr bwMode="auto">
            <a:xfrm flipV="1">
              <a:off x="3215119" y="2764961"/>
              <a:ext cx="572191" cy="57436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41">
              <a:extLst>
                <a:ext uri="{FF2B5EF4-FFF2-40B4-BE49-F238E27FC236}">
                  <a16:creationId xmlns:a16="http://schemas.microsoft.com/office/drawing/2014/main" id="{4ED0D9C9-4A33-ED07-43D9-4F55C1F5A38B}"/>
                </a:ext>
              </a:extLst>
            </p:cNvPr>
            <p:cNvCxnSpPr>
              <a:cxnSpLocks noChangeShapeType="1"/>
              <a:stCxn id="5" idx="3"/>
              <a:endCxn id="11" idx="1"/>
            </p:cNvCxnSpPr>
            <p:nvPr/>
          </p:nvCxnSpPr>
          <p:spPr bwMode="auto">
            <a:xfrm flipV="1">
              <a:off x="3215119" y="3123202"/>
              <a:ext cx="572191" cy="21612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AutoShape 41">
              <a:extLst>
                <a:ext uri="{FF2B5EF4-FFF2-40B4-BE49-F238E27FC236}">
                  <a16:creationId xmlns:a16="http://schemas.microsoft.com/office/drawing/2014/main" id="{BAC861F4-44BC-499A-4E60-BBC25E7979EA}"/>
                </a:ext>
              </a:extLst>
            </p:cNvPr>
            <p:cNvCxnSpPr>
              <a:cxnSpLocks noChangeShapeType="1"/>
              <a:stCxn id="5" idx="3"/>
              <a:endCxn id="13" idx="1"/>
            </p:cNvCxnSpPr>
            <p:nvPr/>
          </p:nvCxnSpPr>
          <p:spPr bwMode="auto">
            <a:xfrm>
              <a:off x="3215119" y="3339325"/>
              <a:ext cx="572191" cy="14492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AutoShape 41">
              <a:extLst>
                <a:ext uri="{FF2B5EF4-FFF2-40B4-BE49-F238E27FC236}">
                  <a16:creationId xmlns:a16="http://schemas.microsoft.com/office/drawing/2014/main" id="{20A219C1-1845-2CD7-65AF-B43FC6D2CFCD}"/>
                </a:ext>
              </a:extLst>
            </p:cNvPr>
            <p:cNvCxnSpPr>
              <a:cxnSpLocks noChangeShapeType="1"/>
              <a:stCxn id="5" idx="3"/>
              <a:endCxn id="15" idx="1"/>
            </p:cNvCxnSpPr>
            <p:nvPr/>
          </p:nvCxnSpPr>
          <p:spPr bwMode="auto">
            <a:xfrm>
              <a:off x="3215119" y="3339325"/>
              <a:ext cx="563042" cy="50395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AutoShape 41">
              <a:extLst>
                <a:ext uri="{FF2B5EF4-FFF2-40B4-BE49-F238E27FC236}">
                  <a16:creationId xmlns:a16="http://schemas.microsoft.com/office/drawing/2014/main" id="{98B3A120-511B-4451-9A07-68E5E01BC30D}"/>
                </a:ext>
              </a:extLst>
            </p:cNvPr>
            <p:cNvCxnSpPr>
              <a:cxnSpLocks noChangeShapeType="1"/>
              <a:stCxn id="5" idx="3"/>
              <a:endCxn id="17" idx="1"/>
            </p:cNvCxnSpPr>
            <p:nvPr/>
          </p:nvCxnSpPr>
          <p:spPr bwMode="auto">
            <a:xfrm>
              <a:off x="3215119" y="3339325"/>
              <a:ext cx="563042" cy="8667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AutoShape 41">
              <a:extLst>
                <a:ext uri="{FF2B5EF4-FFF2-40B4-BE49-F238E27FC236}">
                  <a16:creationId xmlns:a16="http://schemas.microsoft.com/office/drawing/2014/main" id="{2C2F255E-6DB9-6628-1C30-58D1DDE818EF}"/>
                </a:ext>
              </a:extLst>
            </p:cNvPr>
            <p:cNvCxnSpPr>
              <a:cxnSpLocks noChangeShapeType="1"/>
              <a:stCxn id="5" idx="3"/>
              <a:endCxn id="19" idx="1"/>
            </p:cNvCxnSpPr>
            <p:nvPr/>
          </p:nvCxnSpPr>
          <p:spPr bwMode="auto">
            <a:xfrm>
              <a:off x="3215119" y="3339325"/>
              <a:ext cx="563042" cy="123260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AutoShape 41">
              <a:extLst>
                <a:ext uri="{FF2B5EF4-FFF2-40B4-BE49-F238E27FC236}">
                  <a16:creationId xmlns:a16="http://schemas.microsoft.com/office/drawing/2014/main" id="{F754B367-0E31-C546-06D2-6E7EB8FAE3D0}"/>
                </a:ext>
              </a:extLst>
            </p:cNvPr>
            <p:cNvCxnSpPr>
              <a:cxnSpLocks noChangeShapeType="1"/>
              <a:stCxn id="5" idx="3"/>
              <a:endCxn id="20" idx="1"/>
            </p:cNvCxnSpPr>
            <p:nvPr/>
          </p:nvCxnSpPr>
          <p:spPr bwMode="auto">
            <a:xfrm>
              <a:off x="3215119" y="3339325"/>
              <a:ext cx="563042" cy="159264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AutoShape 41">
              <a:extLst>
                <a:ext uri="{FF2B5EF4-FFF2-40B4-BE49-F238E27FC236}">
                  <a16:creationId xmlns:a16="http://schemas.microsoft.com/office/drawing/2014/main" id="{4EB83819-9886-73CB-F980-9647EF11D590}"/>
                </a:ext>
              </a:extLst>
            </p:cNvPr>
            <p:cNvCxnSpPr>
              <a:cxnSpLocks noChangeShapeType="1"/>
              <a:stCxn id="5" idx="3"/>
              <a:endCxn id="6" idx="1"/>
            </p:cNvCxnSpPr>
            <p:nvPr/>
          </p:nvCxnSpPr>
          <p:spPr bwMode="auto">
            <a:xfrm>
              <a:off x="3215119" y="3339325"/>
              <a:ext cx="563042" cy="195470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AutoShape 41">
              <a:extLst>
                <a:ext uri="{FF2B5EF4-FFF2-40B4-BE49-F238E27FC236}">
                  <a16:creationId xmlns:a16="http://schemas.microsoft.com/office/drawing/2014/main" id="{F1AAB3A5-24C9-1D9E-FAFC-573C67D2239F}"/>
                </a:ext>
              </a:extLst>
            </p:cNvPr>
            <p:cNvCxnSpPr>
              <a:cxnSpLocks noChangeShapeType="1"/>
              <a:stCxn id="5" idx="3"/>
              <a:endCxn id="37" idx="1"/>
            </p:cNvCxnSpPr>
            <p:nvPr/>
          </p:nvCxnSpPr>
          <p:spPr bwMode="auto">
            <a:xfrm>
              <a:off x="3215119" y="3339325"/>
              <a:ext cx="573924" cy="232198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AutoShape 41">
              <a:extLst>
                <a:ext uri="{FF2B5EF4-FFF2-40B4-BE49-F238E27FC236}">
                  <a16:creationId xmlns:a16="http://schemas.microsoft.com/office/drawing/2014/main" id="{72A0B12B-0703-D45D-A732-DEA1A99A7829}"/>
                </a:ext>
              </a:extLst>
            </p:cNvPr>
            <p:cNvCxnSpPr>
              <a:cxnSpLocks noChangeShapeType="1"/>
              <a:stCxn id="5" idx="3"/>
              <a:endCxn id="36" idx="1"/>
            </p:cNvCxnSpPr>
            <p:nvPr/>
          </p:nvCxnSpPr>
          <p:spPr bwMode="auto">
            <a:xfrm>
              <a:off x="3215119" y="3339325"/>
              <a:ext cx="573924" cy="268404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AutoShape 41">
              <a:extLst>
                <a:ext uri="{FF2B5EF4-FFF2-40B4-BE49-F238E27FC236}">
                  <a16:creationId xmlns:a16="http://schemas.microsoft.com/office/drawing/2014/main" id="{DD299828-5AD9-89A6-9AEA-7623324C844D}"/>
                </a:ext>
              </a:extLst>
            </p:cNvPr>
            <p:cNvCxnSpPr>
              <a:cxnSpLocks noChangeShapeType="1"/>
              <a:stCxn id="7" idx="3"/>
              <a:endCxn id="35" idx="1"/>
            </p:cNvCxnSpPr>
            <p:nvPr/>
          </p:nvCxnSpPr>
          <p:spPr bwMode="auto">
            <a:xfrm flipV="1">
              <a:off x="5834749" y="1331569"/>
              <a:ext cx="362198"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AutoShape 41">
              <a:extLst>
                <a:ext uri="{FF2B5EF4-FFF2-40B4-BE49-F238E27FC236}">
                  <a16:creationId xmlns:a16="http://schemas.microsoft.com/office/drawing/2014/main" id="{1EF94B4F-4021-5EE9-39BB-8FFB33D51229}"/>
                </a:ext>
              </a:extLst>
            </p:cNvPr>
            <p:cNvCxnSpPr>
              <a:cxnSpLocks noChangeShapeType="1"/>
              <a:stCxn id="8" idx="3"/>
              <a:endCxn id="24" idx="1"/>
            </p:cNvCxnSpPr>
            <p:nvPr/>
          </p:nvCxnSpPr>
          <p:spPr bwMode="auto">
            <a:xfrm>
              <a:off x="5832964" y="1684054"/>
              <a:ext cx="363983" cy="851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AutoShape 41">
              <a:extLst>
                <a:ext uri="{FF2B5EF4-FFF2-40B4-BE49-F238E27FC236}">
                  <a16:creationId xmlns:a16="http://schemas.microsoft.com/office/drawing/2014/main" id="{58FC7A2E-0CCC-64EB-5EA4-4BDFFCD00DD9}"/>
                </a:ext>
              </a:extLst>
            </p:cNvPr>
            <p:cNvCxnSpPr>
              <a:cxnSpLocks noChangeShapeType="1"/>
              <a:stCxn id="21" idx="3"/>
              <a:endCxn id="25" idx="1"/>
            </p:cNvCxnSpPr>
            <p:nvPr/>
          </p:nvCxnSpPr>
          <p:spPr bwMode="auto">
            <a:xfrm>
              <a:off x="5842113" y="2051650"/>
              <a:ext cx="354834" cy="851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41">
              <a:extLst>
                <a:ext uri="{FF2B5EF4-FFF2-40B4-BE49-F238E27FC236}">
                  <a16:creationId xmlns:a16="http://schemas.microsoft.com/office/drawing/2014/main" id="{17D7A7C1-E0F0-4B2E-4297-41545BE7746F}"/>
                </a:ext>
              </a:extLst>
            </p:cNvPr>
            <p:cNvCxnSpPr>
              <a:cxnSpLocks noChangeShapeType="1"/>
              <a:stCxn id="9" idx="3"/>
              <a:endCxn id="34" idx="1"/>
            </p:cNvCxnSpPr>
            <p:nvPr/>
          </p:nvCxnSpPr>
          <p:spPr bwMode="auto">
            <a:xfrm>
              <a:off x="5842113" y="2404134"/>
              <a:ext cx="354834" cy="851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41">
              <a:extLst>
                <a:ext uri="{FF2B5EF4-FFF2-40B4-BE49-F238E27FC236}">
                  <a16:creationId xmlns:a16="http://schemas.microsoft.com/office/drawing/2014/main" id="{97A33593-6940-E839-8FAE-7B3E0C3C10E2}"/>
                </a:ext>
              </a:extLst>
            </p:cNvPr>
            <p:cNvCxnSpPr>
              <a:cxnSpLocks noChangeShapeType="1"/>
              <a:stCxn id="10" idx="3"/>
              <a:endCxn id="26" idx="1"/>
            </p:cNvCxnSpPr>
            <p:nvPr/>
          </p:nvCxnSpPr>
          <p:spPr bwMode="auto">
            <a:xfrm flipV="1">
              <a:off x="5842113" y="2750863"/>
              <a:ext cx="354834" cy="1409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41">
              <a:extLst>
                <a:ext uri="{FF2B5EF4-FFF2-40B4-BE49-F238E27FC236}">
                  <a16:creationId xmlns:a16="http://schemas.microsoft.com/office/drawing/2014/main" id="{C502AD42-9FA2-8E6E-8267-D8271078BE93}"/>
                </a:ext>
              </a:extLst>
            </p:cNvPr>
            <p:cNvCxnSpPr>
              <a:cxnSpLocks noChangeShapeType="1"/>
              <a:stCxn id="11" idx="3"/>
              <a:endCxn id="27" idx="1"/>
            </p:cNvCxnSpPr>
            <p:nvPr/>
          </p:nvCxnSpPr>
          <p:spPr bwMode="auto">
            <a:xfrm>
              <a:off x="5842113" y="3123202"/>
              <a:ext cx="354834" cy="1325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41">
              <a:extLst>
                <a:ext uri="{FF2B5EF4-FFF2-40B4-BE49-F238E27FC236}">
                  <a16:creationId xmlns:a16="http://schemas.microsoft.com/office/drawing/2014/main" id="{918D69FF-EE43-56D0-CD28-59643FD93F53}"/>
                </a:ext>
              </a:extLst>
            </p:cNvPr>
            <p:cNvCxnSpPr>
              <a:cxnSpLocks noChangeShapeType="1"/>
              <a:stCxn id="13" idx="3"/>
              <a:endCxn id="28" idx="1"/>
            </p:cNvCxnSpPr>
            <p:nvPr/>
          </p:nvCxnSpPr>
          <p:spPr bwMode="auto">
            <a:xfrm>
              <a:off x="5842113" y="3484254"/>
              <a:ext cx="354834" cy="90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41">
              <a:extLst>
                <a:ext uri="{FF2B5EF4-FFF2-40B4-BE49-F238E27FC236}">
                  <a16:creationId xmlns:a16="http://schemas.microsoft.com/office/drawing/2014/main" id="{2B0B9438-EC90-97AA-CF54-FC88FDBEF0FA}"/>
                </a:ext>
              </a:extLst>
            </p:cNvPr>
            <p:cNvCxnSpPr>
              <a:cxnSpLocks noChangeShapeType="1"/>
              <a:stCxn id="15" idx="3"/>
              <a:endCxn id="38" idx="1"/>
            </p:cNvCxnSpPr>
            <p:nvPr/>
          </p:nvCxnSpPr>
          <p:spPr bwMode="auto">
            <a:xfrm>
              <a:off x="5832964" y="3843282"/>
              <a:ext cx="363983" cy="182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AutoShape 41">
              <a:extLst>
                <a:ext uri="{FF2B5EF4-FFF2-40B4-BE49-F238E27FC236}">
                  <a16:creationId xmlns:a16="http://schemas.microsoft.com/office/drawing/2014/main" id="{939EECE7-D3F9-377E-AA24-77F3EDD79FD4}"/>
                </a:ext>
              </a:extLst>
            </p:cNvPr>
            <p:cNvCxnSpPr>
              <a:cxnSpLocks noChangeShapeType="1"/>
              <a:stCxn id="17" idx="3"/>
              <a:endCxn id="29" idx="1"/>
            </p:cNvCxnSpPr>
            <p:nvPr/>
          </p:nvCxnSpPr>
          <p:spPr bwMode="auto">
            <a:xfrm flipV="1">
              <a:off x="5832964" y="4202827"/>
              <a:ext cx="364708" cy="322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AutoShape 41">
              <a:extLst>
                <a:ext uri="{FF2B5EF4-FFF2-40B4-BE49-F238E27FC236}">
                  <a16:creationId xmlns:a16="http://schemas.microsoft.com/office/drawing/2014/main" id="{14A6DA68-6016-BFCC-4CB3-CD2B14E9B9E3}"/>
                </a:ext>
              </a:extLst>
            </p:cNvPr>
            <p:cNvCxnSpPr>
              <a:cxnSpLocks noChangeShapeType="1"/>
              <a:stCxn id="19" idx="3"/>
              <a:endCxn id="30" idx="1"/>
            </p:cNvCxnSpPr>
            <p:nvPr/>
          </p:nvCxnSpPr>
          <p:spPr bwMode="auto">
            <a:xfrm flipV="1">
              <a:off x="5832964" y="4542566"/>
              <a:ext cx="374869" cy="2936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41">
              <a:extLst>
                <a:ext uri="{FF2B5EF4-FFF2-40B4-BE49-F238E27FC236}">
                  <a16:creationId xmlns:a16="http://schemas.microsoft.com/office/drawing/2014/main" id="{B5EBF5AB-6301-E5F1-E49F-E6008E1F9025}"/>
                </a:ext>
              </a:extLst>
            </p:cNvPr>
            <p:cNvCxnSpPr>
              <a:cxnSpLocks noChangeShapeType="1"/>
              <a:stCxn id="20" idx="3"/>
              <a:endCxn id="31" idx="1"/>
            </p:cNvCxnSpPr>
            <p:nvPr/>
          </p:nvCxnSpPr>
          <p:spPr bwMode="auto">
            <a:xfrm flipV="1">
              <a:off x="5832964" y="4902606"/>
              <a:ext cx="374869" cy="2936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AutoShape 41">
              <a:extLst>
                <a:ext uri="{FF2B5EF4-FFF2-40B4-BE49-F238E27FC236}">
                  <a16:creationId xmlns:a16="http://schemas.microsoft.com/office/drawing/2014/main" id="{05FF1D8A-149C-C658-C769-EB47373FDB13}"/>
                </a:ext>
              </a:extLst>
            </p:cNvPr>
            <p:cNvCxnSpPr>
              <a:cxnSpLocks noChangeShapeType="1"/>
              <a:stCxn id="6" idx="3"/>
              <a:endCxn id="32" idx="1"/>
            </p:cNvCxnSpPr>
            <p:nvPr/>
          </p:nvCxnSpPr>
          <p:spPr bwMode="auto">
            <a:xfrm flipV="1">
              <a:off x="5832964" y="5271214"/>
              <a:ext cx="374869" cy="2282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AutoShape 41">
              <a:extLst>
                <a:ext uri="{FF2B5EF4-FFF2-40B4-BE49-F238E27FC236}">
                  <a16:creationId xmlns:a16="http://schemas.microsoft.com/office/drawing/2014/main" id="{C0CC4EA0-5710-40F6-0390-A8B75ACD36F1}"/>
                </a:ext>
              </a:extLst>
            </p:cNvPr>
            <p:cNvCxnSpPr>
              <a:cxnSpLocks noChangeShapeType="1"/>
              <a:stCxn id="37" idx="3"/>
              <a:endCxn id="33" idx="1"/>
            </p:cNvCxnSpPr>
            <p:nvPr/>
          </p:nvCxnSpPr>
          <p:spPr bwMode="auto">
            <a:xfrm flipV="1">
              <a:off x="5843846" y="5631254"/>
              <a:ext cx="363987" cy="3005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AutoShape 41">
              <a:extLst>
                <a:ext uri="{FF2B5EF4-FFF2-40B4-BE49-F238E27FC236}">
                  <a16:creationId xmlns:a16="http://schemas.microsoft.com/office/drawing/2014/main" id="{0C19F9B5-8624-C152-7200-41FE79762208}"/>
                </a:ext>
              </a:extLst>
            </p:cNvPr>
            <p:cNvCxnSpPr>
              <a:cxnSpLocks noChangeShapeType="1"/>
              <a:stCxn id="36" idx="3"/>
              <a:endCxn id="23" idx="1"/>
            </p:cNvCxnSpPr>
            <p:nvPr/>
          </p:nvCxnSpPr>
          <p:spPr bwMode="auto">
            <a:xfrm flipV="1">
              <a:off x="5843846" y="5991294"/>
              <a:ext cx="365095" cy="3207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7B164C-C67B-41D7-A6DC-14F69B82413E}"/>
              </a:ext>
            </a:extLst>
          </p:cNvPr>
          <p:cNvSpPr>
            <a:spLocks noGrp="1"/>
          </p:cNvSpPr>
          <p:nvPr>
            <p:ph type="title"/>
          </p:nvPr>
        </p:nvSpPr>
        <p:spPr>
          <a:xfrm>
            <a:off x="650395" y="365127"/>
            <a:ext cx="9388955" cy="1325563"/>
          </a:xfrm>
        </p:spPr>
        <p:txBody>
          <a:bodyPr>
            <a:normAutofit fontScale="90000"/>
          </a:bodyPr>
          <a:lstStyle/>
          <a:p>
            <a:r>
              <a:rPr lang="en-GB" dirty="0"/>
              <a:t>Habitat and Biodiversity – Wool (sheep only)</a:t>
            </a:r>
          </a:p>
        </p:txBody>
      </p:sp>
      <p:grpSp>
        <p:nvGrpSpPr>
          <p:cNvPr id="63" name="Group 62">
            <a:extLst>
              <a:ext uri="{FF2B5EF4-FFF2-40B4-BE49-F238E27FC236}">
                <a16:creationId xmlns:a16="http://schemas.microsoft.com/office/drawing/2014/main" id="{5519B914-9469-44C9-A960-46D957DC8DC8}"/>
              </a:ext>
            </a:extLst>
          </p:cNvPr>
          <p:cNvGrpSpPr/>
          <p:nvPr/>
        </p:nvGrpSpPr>
        <p:grpSpPr>
          <a:xfrm>
            <a:off x="1940571" y="2118883"/>
            <a:ext cx="8378042" cy="3492870"/>
            <a:chOff x="416571" y="2118883"/>
            <a:chExt cx="8378042" cy="3492870"/>
          </a:xfrm>
        </p:grpSpPr>
        <p:sp>
          <p:nvSpPr>
            <p:cNvPr id="4" name="AutoShape 5">
              <a:extLst>
                <a:ext uri="{FF2B5EF4-FFF2-40B4-BE49-F238E27FC236}">
                  <a16:creationId xmlns:a16="http://schemas.microsoft.com/office/drawing/2014/main" id="{D96B1842-EB6D-4D64-B9B1-40BD1262A517}"/>
                </a:ext>
              </a:extLst>
            </p:cNvPr>
            <p:cNvSpPr>
              <a:spLocks noChangeArrowheads="1"/>
            </p:cNvSpPr>
            <p:nvPr/>
          </p:nvSpPr>
          <p:spPr bwMode="auto">
            <a:xfrm>
              <a:off x="2751910" y="2156746"/>
              <a:ext cx="1417593"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Is the sheep stocking density ≤ optimal level for the habitat?</a:t>
              </a:r>
            </a:p>
          </p:txBody>
        </p:sp>
        <p:cxnSp>
          <p:nvCxnSpPr>
            <p:cNvPr id="5" name="AutoShape 19">
              <a:extLst>
                <a:ext uri="{FF2B5EF4-FFF2-40B4-BE49-F238E27FC236}">
                  <a16:creationId xmlns:a16="http://schemas.microsoft.com/office/drawing/2014/main" id="{BF0BAA68-0014-4818-BED7-1539B9CC2EB0}"/>
                </a:ext>
              </a:extLst>
            </p:cNvPr>
            <p:cNvCxnSpPr>
              <a:cxnSpLocks noChangeShapeType="1"/>
              <a:stCxn id="4" idx="3"/>
              <a:endCxn id="11" idx="1"/>
            </p:cNvCxnSpPr>
            <p:nvPr/>
          </p:nvCxnSpPr>
          <p:spPr bwMode="auto">
            <a:xfrm flipV="1">
              <a:off x="4169503" y="2355831"/>
              <a:ext cx="918899" cy="22656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Box 21">
              <a:extLst>
                <a:ext uri="{FF2B5EF4-FFF2-40B4-BE49-F238E27FC236}">
                  <a16:creationId xmlns:a16="http://schemas.microsoft.com/office/drawing/2014/main" id="{56702C58-7491-4A09-8350-62B558BD0D0B}"/>
                </a:ext>
              </a:extLst>
            </p:cNvPr>
            <p:cNvSpPr txBox="1">
              <a:spLocks noChangeArrowheads="1"/>
            </p:cNvSpPr>
            <p:nvPr/>
          </p:nvSpPr>
          <p:spPr bwMode="auto">
            <a:xfrm>
              <a:off x="2232638" y="2288594"/>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7" name="Text Box 63">
              <a:extLst>
                <a:ext uri="{FF2B5EF4-FFF2-40B4-BE49-F238E27FC236}">
                  <a16:creationId xmlns:a16="http://schemas.microsoft.com/office/drawing/2014/main" id="{746EE22C-8666-480F-B395-B82B93C0A200}"/>
                </a:ext>
              </a:extLst>
            </p:cNvPr>
            <p:cNvSpPr txBox="1">
              <a:spLocks noChangeArrowheads="1"/>
            </p:cNvSpPr>
            <p:nvPr/>
          </p:nvSpPr>
          <p:spPr bwMode="auto">
            <a:xfrm>
              <a:off x="5394128" y="5000750"/>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cxnSp>
          <p:nvCxnSpPr>
            <p:cNvPr id="8" name="AutoShape 19">
              <a:extLst>
                <a:ext uri="{FF2B5EF4-FFF2-40B4-BE49-F238E27FC236}">
                  <a16:creationId xmlns:a16="http://schemas.microsoft.com/office/drawing/2014/main" id="{11C0A4EC-A487-470F-8427-000FEFA8CBA9}"/>
                </a:ext>
              </a:extLst>
            </p:cNvPr>
            <p:cNvCxnSpPr>
              <a:cxnSpLocks noChangeShapeType="1"/>
              <a:stCxn id="20" idx="3"/>
              <a:endCxn id="21" idx="1"/>
            </p:cNvCxnSpPr>
            <p:nvPr/>
          </p:nvCxnSpPr>
          <p:spPr bwMode="auto">
            <a:xfrm>
              <a:off x="5546682" y="4654173"/>
              <a:ext cx="240960" cy="48389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AutoShape 25">
              <a:extLst>
                <a:ext uri="{FF2B5EF4-FFF2-40B4-BE49-F238E27FC236}">
                  <a16:creationId xmlns:a16="http://schemas.microsoft.com/office/drawing/2014/main" id="{CDFFAA6B-8EC4-4F18-A9A4-F70F9F66FF32}"/>
                </a:ext>
              </a:extLst>
            </p:cNvPr>
            <p:cNvSpPr>
              <a:spLocks noChangeArrowheads="1"/>
            </p:cNvSpPr>
            <p:nvPr/>
          </p:nvSpPr>
          <p:spPr bwMode="auto">
            <a:xfrm>
              <a:off x="5088402" y="2202597"/>
              <a:ext cx="989013" cy="306467"/>
            </a:xfrm>
            <a:prstGeom prst="flowChartAlternateProcess">
              <a:avLst/>
            </a:prstGeom>
            <a:solidFill>
              <a:srgbClr val="92D05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18</a:t>
              </a:r>
            </a:p>
          </p:txBody>
        </p:sp>
        <p:sp>
          <p:nvSpPr>
            <p:cNvPr id="13" name="AutoShape 5">
              <a:extLst>
                <a:ext uri="{FF2B5EF4-FFF2-40B4-BE49-F238E27FC236}">
                  <a16:creationId xmlns:a16="http://schemas.microsoft.com/office/drawing/2014/main" id="{54B0C813-80E4-40B0-A158-5CE1F3C56C23}"/>
                </a:ext>
              </a:extLst>
            </p:cNvPr>
            <p:cNvSpPr>
              <a:spLocks noChangeArrowheads="1"/>
            </p:cNvSpPr>
            <p:nvPr/>
          </p:nvSpPr>
          <p:spPr bwMode="auto">
            <a:xfrm>
              <a:off x="416571" y="2509064"/>
              <a:ext cx="1788606" cy="103858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Has the wool come from upland sheep (majority of life cycle) or sheep used for habitat management?</a:t>
              </a:r>
            </a:p>
          </p:txBody>
        </p:sp>
        <p:cxnSp>
          <p:nvCxnSpPr>
            <p:cNvPr id="15" name="AutoShape 20">
              <a:extLst>
                <a:ext uri="{FF2B5EF4-FFF2-40B4-BE49-F238E27FC236}">
                  <a16:creationId xmlns:a16="http://schemas.microsoft.com/office/drawing/2014/main" id="{18AB81C2-84E5-473F-8C99-FF4BDFC05ECA}"/>
                </a:ext>
              </a:extLst>
            </p:cNvPr>
            <p:cNvCxnSpPr>
              <a:cxnSpLocks noChangeShapeType="1"/>
              <a:stCxn id="4" idx="3"/>
              <a:endCxn id="17" idx="1"/>
            </p:cNvCxnSpPr>
            <p:nvPr/>
          </p:nvCxnSpPr>
          <p:spPr bwMode="auto">
            <a:xfrm>
              <a:off x="4169503" y="2582395"/>
              <a:ext cx="886773" cy="59822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 Box 63">
              <a:extLst>
                <a:ext uri="{FF2B5EF4-FFF2-40B4-BE49-F238E27FC236}">
                  <a16:creationId xmlns:a16="http://schemas.microsoft.com/office/drawing/2014/main" id="{AA81D30F-1D9B-470F-8E3E-6BB60AC35192}"/>
                </a:ext>
              </a:extLst>
            </p:cNvPr>
            <p:cNvSpPr txBox="1">
              <a:spLocks noChangeArrowheads="1"/>
            </p:cNvSpPr>
            <p:nvPr/>
          </p:nvSpPr>
          <p:spPr bwMode="auto">
            <a:xfrm>
              <a:off x="4412451" y="2118883"/>
              <a:ext cx="34509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17" name="AutoShape 59">
              <a:extLst>
                <a:ext uri="{FF2B5EF4-FFF2-40B4-BE49-F238E27FC236}">
                  <a16:creationId xmlns:a16="http://schemas.microsoft.com/office/drawing/2014/main" id="{42345E2F-71EC-4076-8DD0-730C51643F9B}"/>
                </a:ext>
              </a:extLst>
            </p:cNvPr>
            <p:cNvSpPr>
              <a:spLocks noChangeArrowheads="1"/>
            </p:cNvSpPr>
            <p:nvPr/>
          </p:nvSpPr>
          <p:spPr bwMode="auto">
            <a:xfrm>
              <a:off x="5056276" y="3027384"/>
              <a:ext cx="1021051" cy="306467"/>
            </a:xfrm>
            <a:prstGeom prst="flowChartAlternateProcess">
              <a:avLst/>
            </a:prstGeom>
            <a:solidFill>
              <a:srgbClr val="FF3B3B"/>
            </a:solidFill>
            <a:ln w="9525">
              <a:solidFill>
                <a:schemeClr val="tx1"/>
              </a:solidFill>
              <a:miter lim="800000"/>
              <a:headEnd/>
              <a:tailEnd/>
            </a:ln>
            <a:effec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a:t>
              </a:r>
            </a:p>
          </p:txBody>
        </p:sp>
        <p:sp>
          <p:nvSpPr>
            <p:cNvPr id="20" name="AutoShape 5">
              <a:extLst>
                <a:ext uri="{FF2B5EF4-FFF2-40B4-BE49-F238E27FC236}">
                  <a16:creationId xmlns:a16="http://schemas.microsoft.com/office/drawing/2014/main" id="{D838C038-69F9-43D3-916A-91FC533C37DC}"/>
                </a:ext>
              </a:extLst>
            </p:cNvPr>
            <p:cNvSpPr>
              <a:spLocks noChangeArrowheads="1"/>
            </p:cNvSpPr>
            <p:nvPr/>
          </p:nvSpPr>
          <p:spPr bwMode="auto">
            <a:xfrm>
              <a:off x="4129089" y="4322167"/>
              <a:ext cx="1417593" cy="66401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Is the stocking density &gt; 2 x optimal level?</a:t>
              </a:r>
            </a:p>
          </p:txBody>
        </p:sp>
        <p:sp>
          <p:nvSpPr>
            <p:cNvPr id="21" name="AutoShape 5">
              <a:extLst>
                <a:ext uri="{FF2B5EF4-FFF2-40B4-BE49-F238E27FC236}">
                  <a16:creationId xmlns:a16="http://schemas.microsoft.com/office/drawing/2014/main" id="{795E5F38-A7C5-4763-BCCD-D0C6BA2F50F8}"/>
                </a:ext>
              </a:extLst>
            </p:cNvPr>
            <p:cNvSpPr>
              <a:spLocks noChangeArrowheads="1"/>
            </p:cNvSpPr>
            <p:nvPr/>
          </p:nvSpPr>
          <p:spPr bwMode="auto">
            <a:xfrm>
              <a:off x="5787642" y="4806063"/>
              <a:ext cx="1417593" cy="66401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Is the stocking density &gt; 1.5 x optimal level?</a:t>
              </a:r>
            </a:p>
          </p:txBody>
        </p:sp>
        <p:cxnSp>
          <p:nvCxnSpPr>
            <p:cNvPr id="22" name="AutoShape 20">
              <a:extLst>
                <a:ext uri="{FF2B5EF4-FFF2-40B4-BE49-F238E27FC236}">
                  <a16:creationId xmlns:a16="http://schemas.microsoft.com/office/drawing/2014/main" id="{70656015-E69E-4A72-8B07-0E11805E8686}"/>
                </a:ext>
              </a:extLst>
            </p:cNvPr>
            <p:cNvCxnSpPr>
              <a:cxnSpLocks noChangeShapeType="1"/>
              <a:stCxn id="20" idx="3"/>
              <a:endCxn id="24" idx="1"/>
            </p:cNvCxnSpPr>
            <p:nvPr/>
          </p:nvCxnSpPr>
          <p:spPr bwMode="auto">
            <a:xfrm flipV="1">
              <a:off x="5546682" y="4364832"/>
              <a:ext cx="439230" cy="28934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 Box 63">
              <a:extLst>
                <a:ext uri="{FF2B5EF4-FFF2-40B4-BE49-F238E27FC236}">
                  <a16:creationId xmlns:a16="http://schemas.microsoft.com/office/drawing/2014/main" id="{6900AFB6-8697-4550-85E5-E6F814254BA2}"/>
                </a:ext>
              </a:extLst>
            </p:cNvPr>
            <p:cNvSpPr txBox="1">
              <a:spLocks noChangeArrowheads="1"/>
            </p:cNvSpPr>
            <p:nvPr/>
          </p:nvSpPr>
          <p:spPr bwMode="auto">
            <a:xfrm>
              <a:off x="5531952" y="4141331"/>
              <a:ext cx="34509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24" name="AutoShape 59">
              <a:extLst>
                <a:ext uri="{FF2B5EF4-FFF2-40B4-BE49-F238E27FC236}">
                  <a16:creationId xmlns:a16="http://schemas.microsoft.com/office/drawing/2014/main" id="{FEB27AD1-364F-49DA-B658-69ADCB4AE7E0}"/>
                </a:ext>
              </a:extLst>
            </p:cNvPr>
            <p:cNvSpPr>
              <a:spLocks noChangeArrowheads="1"/>
            </p:cNvSpPr>
            <p:nvPr/>
          </p:nvSpPr>
          <p:spPr bwMode="auto">
            <a:xfrm>
              <a:off x="5985912" y="4211598"/>
              <a:ext cx="1021051" cy="306467"/>
            </a:xfrm>
            <a:prstGeom prst="flowChartAlternateProcess">
              <a:avLst/>
            </a:prstGeom>
            <a:solidFill>
              <a:srgbClr val="FF3B3B"/>
            </a:solidFill>
            <a:ln w="9525">
              <a:solidFill>
                <a:schemeClr val="tx1"/>
              </a:solidFill>
              <a:miter lim="800000"/>
              <a:headEnd/>
              <a:tailEnd/>
            </a:ln>
            <a:effec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a:t>
              </a:r>
            </a:p>
          </p:txBody>
        </p:sp>
        <p:sp>
          <p:nvSpPr>
            <p:cNvPr id="28" name="Text Box 63">
              <a:extLst>
                <a:ext uri="{FF2B5EF4-FFF2-40B4-BE49-F238E27FC236}">
                  <a16:creationId xmlns:a16="http://schemas.microsoft.com/office/drawing/2014/main" id="{702D7986-CCA6-4A96-83CD-A945548117C3}"/>
                </a:ext>
              </a:extLst>
            </p:cNvPr>
            <p:cNvSpPr txBox="1">
              <a:spLocks noChangeArrowheads="1"/>
            </p:cNvSpPr>
            <p:nvPr/>
          </p:nvSpPr>
          <p:spPr bwMode="auto">
            <a:xfrm>
              <a:off x="4378248" y="2943242"/>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cxnSp>
          <p:nvCxnSpPr>
            <p:cNvPr id="29" name="AutoShape 19">
              <a:extLst>
                <a:ext uri="{FF2B5EF4-FFF2-40B4-BE49-F238E27FC236}">
                  <a16:creationId xmlns:a16="http://schemas.microsoft.com/office/drawing/2014/main" id="{A797080F-BE98-409E-B9EA-8CD916869B5E}"/>
                </a:ext>
              </a:extLst>
            </p:cNvPr>
            <p:cNvCxnSpPr>
              <a:cxnSpLocks noChangeShapeType="1"/>
              <a:stCxn id="13" idx="3"/>
              <a:endCxn id="4" idx="1"/>
            </p:cNvCxnSpPr>
            <p:nvPr/>
          </p:nvCxnSpPr>
          <p:spPr bwMode="auto">
            <a:xfrm flipV="1">
              <a:off x="2205177" y="2582395"/>
              <a:ext cx="546733" cy="44596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Text Box 63">
              <a:extLst>
                <a:ext uri="{FF2B5EF4-FFF2-40B4-BE49-F238E27FC236}">
                  <a16:creationId xmlns:a16="http://schemas.microsoft.com/office/drawing/2014/main" id="{AC5FE478-F437-4C52-89E9-DD7ADC317000}"/>
                </a:ext>
              </a:extLst>
            </p:cNvPr>
            <p:cNvSpPr txBox="1">
              <a:spLocks noChangeArrowheads="1"/>
            </p:cNvSpPr>
            <p:nvPr/>
          </p:nvSpPr>
          <p:spPr bwMode="auto">
            <a:xfrm>
              <a:off x="3605435" y="4645025"/>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cxnSp>
          <p:nvCxnSpPr>
            <p:cNvPr id="31" name="AutoShape 19">
              <a:extLst>
                <a:ext uri="{FF2B5EF4-FFF2-40B4-BE49-F238E27FC236}">
                  <a16:creationId xmlns:a16="http://schemas.microsoft.com/office/drawing/2014/main" id="{DDCD7D2C-E7D4-4780-8A25-4822919898C7}"/>
                </a:ext>
              </a:extLst>
            </p:cNvPr>
            <p:cNvCxnSpPr>
              <a:cxnSpLocks noChangeShapeType="1"/>
              <a:stCxn id="13" idx="3"/>
              <a:endCxn id="44" idx="1"/>
            </p:cNvCxnSpPr>
            <p:nvPr/>
          </p:nvCxnSpPr>
          <p:spPr bwMode="auto">
            <a:xfrm>
              <a:off x="2205177" y="3028355"/>
              <a:ext cx="331975" cy="10471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AutoShape 20">
              <a:extLst>
                <a:ext uri="{FF2B5EF4-FFF2-40B4-BE49-F238E27FC236}">
                  <a16:creationId xmlns:a16="http://schemas.microsoft.com/office/drawing/2014/main" id="{F8308EE8-E620-4EE5-9E76-AE9DFA8B5DC8}"/>
                </a:ext>
              </a:extLst>
            </p:cNvPr>
            <p:cNvCxnSpPr>
              <a:cxnSpLocks noChangeShapeType="1"/>
              <a:stCxn id="21" idx="3"/>
              <a:endCxn id="37" idx="1"/>
            </p:cNvCxnSpPr>
            <p:nvPr/>
          </p:nvCxnSpPr>
          <p:spPr bwMode="auto">
            <a:xfrm flipV="1">
              <a:off x="7205235" y="4724275"/>
              <a:ext cx="509378" cy="41379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AutoShape 59">
              <a:extLst>
                <a:ext uri="{FF2B5EF4-FFF2-40B4-BE49-F238E27FC236}">
                  <a16:creationId xmlns:a16="http://schemas.microsoft.com/office/drawing/2014/main" id="{5AD367D4-E971-4673-99D5-E8F34E004704}"/>
                </a:ext>
              </a:extLst>
            </p:cNvPr>
            <p:cNvSpPr>
              <a:spLocks noChangeArrowheads="1"/>
            </p:cNvSpPr>
            <p:nvPr/>
          </p:nvSpPr>
          <p:spPr bwMode="auto">
            <a:xfrm>
              <a:off x="7714613" y="4571041"/>
              <a:ext cx="1080000" cy="306467"/>
            </a:xfrm>
            <a:prstGeom prst="flowChartAlternateProcess">
              <a:avLst/>
            </a:prstGeom>
            <a:solidFill>
              <a:srgbClr val="FF3B3B"/>
            </a:solidFill>
            <a:ln w="9525">
              <a:solidFill>
                <a:schemeClr val="tx1"/>
              </a:solidFill>
              <a:miter lim="800000"/>
              <a:headEnd/>
              <a:tailEnd/>
            </a:ln>
            <a:effec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5</a:t>
              </a:r>
            </a:p>
          </p:txBody>
        </p:sp>
        <p:sp>
          <p:nvSpPr>
            <p:cNvPr id="41" name="Text Box 63">
              <a:extLst>
                <a:ext uri="{FF2B5EF4-FFF2-40B4-BE49-F238E27FC236}">
                  <a16:creationId xmlns:a16="http://schemas.microsoft.com/office/drawing/2014/main" id="{972B51F8-874A-4C26-9153-83B905CD46B3}"/>
                </a:ext>
              </a:extLst>
            </p:cNvPr>
            <p:cNvSpPr txBox="1">
              <a:spLocks noChangeArrowheads="1"/>
            </p:cNvSpPr>
            <p:nvPr/>
          </p:nvSpPr>
          <p:spPr bwMode="auto">
            <a:xfrm>
              <a:off x="7280772" y="4654173"/>
              <a:ext cx="34509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42" name="AutoShape 16">
              <a:extLst>
                <a:ext uri="{FF2B5EF4-FFF2-40B4-BE49-F238E27FC236}">
                  <a16:creationId xmlns:a16="http://schemas.microsoft.com/office/drawing/2014/main" id="{7EA1EACF-A8CB-4F95-B083-E43BDAB5AE1F}"/>
                </a:ext>
              </a:extLst>
            </p:cNvPr>
            <p:cNvSpPr>
              <a:spLocks noChangeArrowheads="1"/>
            </p:cNvSpPr>
            <p:nvPr/>
          </p:nvSpPr>
          <p:spPr bwMode="auto">
            <a:xfrm>
              <a:off x="7714613" y="516360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10</a:t>
              </a:r>
            </a:p>
          </p:txBody>
        </p:sp>
        <p:cxnSp>
          <p:nvCxnSpPr>
            <p:cNvPr id="43" name="AutoShape 65">
              <a:extLst>
                <a:ext uri="{FF2B5EF4-FFF2-40B4-BE49-F238E27FC236}">
                  <a16:creationId xmlns:a16="http://schemas.microsoft.com/office/drawing/2014/main" id="{DB674607-14E8-42B3-8529-F5F9BC98EA8A}"/>
                </a:ext>
              </a:extLst>
            </p:cNvPr>
            <p:cNvCxnSpPr>
              <a:cxnSpLocks noChangeShapeType="1"/>
              <a:stCxn id="21" idx="3"/>
              <a:endCxn id="42" idx="1"/>
            </p:cNvCxnSpPr>
            <p:nvPr/>
          </p:nvCxnSpPr>
          <p:spPr bwMode="auto">
            <a:xfrm>
              <a:off x="7205235" y="5138069"/>
              <a:ext cx="509378" cy="17877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 Box 63">
              <a:extLst>
                <a:ext uri="{FF2B5EF4-FFF2-40B4-BE49-F238E27FC236}">
                  <a16:creationId xmlns:a16="http://schemas.microsoft.com/office/drawing/2014/main" id="{316BEA2C-6FDD-4376-977C-279D143F3101}"/>
                </a:ext>
              </a:extLst>
            </p:cNvPr>
            <p:cNvSpPr txBox="1">
              <a:spLocks noChangeArrowheads="1"/>
            </p:cNvSpPr>
            <p:nvPr/>
          </p:nvSpPr>
          <p:spPr bwMode="auto">
            <a:xfrm>
              <a:off x="7245356" y="5332756"/>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44" name="AutoShape 5">
              <a:extLst>
                <a:ext uri="{FF2B5EF4-FFF2-40B4-BE49-F238E27FC236}">
                  <a16:creationId xmlns:a16="http://schemas.microsoft.com/office/drawing/2014/main" id="{F6141A57-C8AA-462A-9C74-E8D86A27DAEB}"/>
                </a:ext>
              </a:extLst>
            </p:cNvPr>
            <p:cNvSpPr>
              <a:spLocks noChangeArrowheads="1"/>
            </p:cNvSpPr>
            <p:nvPr/>
          </p:nvSpPr>
          <p:spPr bwMode="auto">
            <a:xfrm>
              <a:off x="2537152" y="3649843"/>
              <a:ext cx="1417593"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Is the sheep stocking density ≤ optimal level for the habitat?</a:t>
              </a:r>
            </a:p>
          </p:txBody>
        </p:sp>
        <p:sp>
          <p:nvSpPr>
            <p:cNvPr id="48" name="AutoShape 25">
              <a:extLst>
                <a:ext uri="{FF2B5EF4-FFF2-40B4-BE49-F238E27FC236}">
                  <a16:creationId xmlns:a16="http://schemas.microsoft.com/office/drawing/2014/main" id="{0F15202A-92B7-4FAA-A2F0-87FDE71A7676}"/>
                </a:ext>
              </a:extLst>
            </p:cNvPr>
            <p:cNvSpPr>
              <a:spLocks noChangeArrowheads="1"/>
            </p:cNvSpPr>
            <p:nvPr/>
          </p:nvSpPr>
          <p:spPr bwMode="auto">
            <a:xfrm>
              <a:off x="4213237" y="3690720"/>
              <a:ext cx="989013" cy="306467"/>
            </a:xfrm>
            <a:prstGeom prst="flowChartAlternateProcess">
              <a:avLst/>
            </a:prstGeom>
            <a:solidFill>
              <a:srgbClr val="92D05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18</a:t>
              </a:r>
            </a:p>
          </p:txBody>
        </p:sp>
        <p:sp>
          <p:nvSpPr>
            <p:cNvPr id="49" name="Text Box 63">
              <a:extLst>
                <a:ext uri="{FF2B5EF4-FFF2-40B4-BE49-F238E27FC236}">
                  <a16:creationId xmlns:a16="http://schemas.microsoft.com/office/drawing/2014/main" id="{B5A56B98-4F26-4564-B4EF-0D2E66BC3A16}"/>
                </a:ext>
              </a:extLst>
            </p:cNvPr>
            <p:cNvSpPr txBox="1">
              <a:spLocks noChangeArrowheads="1"/>
            </p:cNvSpPr>
            <p:nvPr/>
          </p:nvSpPr>
          <p:spPr bwMode="auto">
            <a:xfrm>
              <a:off x="1959183" y="3506932"/>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cxnSp>
          <p:nvCxnSpPr>
            <p:cNvPr id="50" name="AutoShape 19">
              <a:extLst>
                <a:ext uri="{FF2B5EF4-FFF2-40B4-BE49-F238E27FC236}">
                  <a16:creationId xmlns:a16="http://schemas.microsoft.com/office/drawing/2014/main" id="{632FEBB8-9E74-4F15-B529-3AD092379794}"/>
                </a:ext>
              </a:extLst>
            </p:cNvPr>
            <p:cNvCxnSpPr>
              <a:cxnSpLocks noChangeShapeType="1"/>
              <a:stCxn id="44" idx="3"/>
              <a:endCxn id="48" idx="1"/>
            </p:cNvCxnSpPr>
            <p:nvPr/>
          </p:nvCxnSpPr>
          <p:spPr bwMode="auto">
            <a:xfrm flipV="1">
              <a:off x="3954745" y="3843954"/>
              <a:ext cx="258492" cy="23153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AutoShape 19">
              <a:extLst>
                <a:ext uri="{FF2B5EF4-FFF2-40B4-BE49-F238E27FC236}">
                  <a16:creationId xmlns:a16="http://schemas.microsoft.com/office/drawing/2014/main" id="{163777E9-D14B-4573-BC70-37245728772E}"/>
                </a:ext>
              </a:extLst>
            </p:cNvPr>
            <p:cNvCxnSpPr>
              <a:cxnSpLocks noChangeShapeType="1"/>
              <a:stCxn id="44" idx="3"/>
              <a:endCxn id="20" idx="1"/>
            </p:cNvCxnSpPr>
            <p:nvPr/>
          </p:nvCxnSpPr>
          <p:spPr bwMode="auto">
            <a:xfrm>
              <a:off x="3954745" y="4075492"/>
              <a:ext cx="174344" cy="57868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0" name="Text Box 63">
              <a:extLst>
                <a:ext uri="{FF2B5EF4-FFF2-40B4-BE49-F238E27FC236}">
                  <a16:creationId xmlns:a16="http://schemas.microsoft.com/office/drawing/2014/main" id="{76F25FC0-53DA-4A07-97F4-869F4E1F4384}"/>
                </a:ext>
              </a:extLst>
            </p:cNvPr>
            <p:cNvSpPr txBox="1">
              <a:spLocks noChangeArrowheads="1"/>
            </p:cNvSpPr>
            <p:nvPr/>
          </p:nvSpPr>
          <p:spPr bwMode="auto">
            <a:xfrm>
              <a:off x="3911444" y="3597279"/>
              <a:ext cx="34509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61" name="TextBox 60">
              <a:extLst>
                <a:ext uri="{FF2B5EF4-FFF2-40B4-BE49-F238E27FC236}">
                  <a16:creationId xmlns:a16="http://schemas.microsoft.com/office/drawing/2014/main" id="{5164B8ED-FE87-4E57-A0D6-0E1B5626E802}"/>
                </a:ext>
              </a:extLst>
            </p:cNvPr>
            <p:cNvSpPr txBox="1"/>
            <p:nvPr/>
          </p:nvSpPr>
          <p:spPr>
            <a:xfrm>
              <a:off x="634800" y="5180866"/>
              <a:ext cx="4803913" cy="430887"/>
            </a:xfrm>
            <a:prstGeom prst="rect">
              <a:avLst/>
            </a:prstGeom>
            <a:noFill/>
          </p:spPr>
          <p:txBody>
            <a:bodyPr wrap="square" rtlCol="0">
              <a:spAutoFit/>
            </a:bodyPr>
            <a:lstStyle/>
            <a:p>
              <a:r>
                <a:rPr lang="en-GB" sz="1100" dirty="0">
                  <a:latin typeface="Arial" pitchFamily="34" charset="0"/>
                  <a:cs typeface="Arial" pitchFamily="34" charset="0"/>
                </a:rPr>
                <a:t>Weighted average score to be generated for batches from multiple farms</a:t>
              </a:r>
            </a:p>
            <a:p>
              <a:endParaRPr lang="en-GB" sz="1100" dirty="0">
                <a:latin typeface="Arial" pitchFamily="34" charset="0"/>
                <a:cs typeface="Arial" pitchFamily="34" charset="0"/>
              </a:endParaRPr>
            </a:p>
          </p:txBody>
        </p:sp>
      </p:grpSp>
    </p:spTree>
    <p:extLst>
      <p:ext uri="{BB962C8B-B14F-4D97-AF65-F5344CB8AC3E}">
        <p14:creationId xmlns:p14="http://schemas.microsoft.com/office/powerpoint/2010/main" val="1056510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11FF6-A3FD-9540-B888-DE04D8C941FC}"/>
            </a:ext>
          </a:extLst>
        </p:cNvPr>
        <p:cNvGrpSpPr/>
        <p:nvPr/>
      </p:nvGrpSpPr>
      <p:grpSpPr>
        <a:xfrm>
          <a:off x="0" y="0"/>
          <a:ext cx="0" cy="0"/>
          <a:chOff x="0" y="0"/>
          <a:chExt cx="0" cy="0"/>
        </a:xfrm>
      </p:grpSpPr>
      <p:sp>
        <p:nvSpPr>
          <p:cNvPr id="71" name="Title 1">
            <a:extLst>
              <a:ext uri="{FF2B5EF4-FFF2-40B4-BE49-F238E27FC236}">
                <a16:creationId xmlns:a16="http://schemas.microsoft.com/office/drawing/2014/main" id="{72D3E4BA-A93B-2556-3F95-055F2C6A9C60}"/>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Habitat and biodiversity – Loam</a:t>
            </a:r>
          </a:p>
        </p:txBody>
      </p:sp>
      <p:grpSp>
        <p:nvGrpSpPr>
          <p:cNvPr id="66" name="Group 65">
            <a:extLst>
              <a:ext uri="{FF2B5EF4-FFF2-40B4-BE49-F238E27FC236}">
                <a16:creationId xmlns:a16="http://schemas.microsoft.com/office/drawing/2014/main" id="{EBE1764B-B076-6C86-0B4B-C4EEEEAE9C84}"/>
              </a:ext>
            </a:extLst>
          </p:cNvPr>
          <p:cNvGrpSpPr/>
          <p:nvPr/>
        </p:nvGrpSpPr>
        <p:grpSpPr>
          <a:xfrm>
            <a:off x="1565972" y="1740692"/>
            <a:ext cx="8690036" cy="3650685"/>
            <a:chOff x="1565972" y="2434765"/>
            <a:chExt cx="8690036" cy="3650685"/>
          </a:xfrm>
        </p:grpSpPr>
        <p:sp>
          <p:nvSpPr>
            <p:cNvPr id="3" name="Rectangle: Rounded Corners 2">
              <a:extLst>
                <a:ext uri="{FF2B5EF4-FFF2-40B4-BE49-F238E27FC236}">
                  <a16:creationId xmlns:a16="http://schemas.microsoft.com/office/drawing/2014/main" id="{629B2127-7657-8AD4-193F-0810F0F482FF}"/>
                </a:ext>
              </a:extLst>
            </p:cNvPr>
            <p:cNvSpPr/>
            <p:nvPr/>
          </p:nvSpPr>
          <p:spPr>
            <a:xfrm>
              <a:off x="1753614" y="2516044"/>
              <a:ext cx="2656114" cy="772885"/>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panose="020B0604020202020204" pitchFamily="34" charset="0"/>
                  <a:cs typeface="Arial" panose="020B0604020202020204" pitchFamily="34" charset="0"/>
                </a:rPr>
                <a:t>Is the site part of a scheme* to deliver no net biodiversity loss?</a:t>
              </a:r>
            </a:p>
          </p:txBody>
        </p:sp>
        <p:sp>
          <p:nvSpPr>
            <p:cNvPr id="4" name="TextBox 3">
              <a:extLst>
                <a:ext uri="{FF2B5EF4-FFF2-40B4-BE49-F238E27FC236}">
                  <a16:creationId xmlns:a16="http://schemas.microsoft.com/office/drawing/2014/main" id="{808C340D-6E36-3755-5AD4-F8CD776ECD8C}"/>
                </a:ext>
              </a:extLst>
            </p:cNvPr>
            <p:cNvSpPr txBox="1"/>
            <p:nvPr/>
          </p:nvSpPr>
          <p:spPr>
            <a:xfrm>
              <a:off x="5675301" y="5473513"/>
              <a:ext cx="4580705" cy="52322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 See guidance document for list of suitable schemes and minimum qualifying rating requirements.</a:t>
              </a:r>
            </a:p>
          </p:txBody>
        </p:sp>
        <p:cxnSp>
          <p:nvCxnSpPr>
            <p:cNvPr id="23" name="AutoShape 18">
              <a:extLst>
                <a:ext uri="{FF2B5EF4-FFF2-40B4-BE49-F238E27FC236}">
                  <a16:creationId xmlns:a16="http://schemas.microsoft.com/office/drawing/2014/main" id="{7E3FA533-2CAF-A640-97EF-4D68CDAE8B1E}"/>
                </a:ext>
              </a:extLst>
            </p:cNvPr>
            <p:cNvCxnSpPr>
              <a:cxnSpLocks noChangeShapeType="1"/>
              <a:stCxn id="3" idx="2"/>
              <a:endCxn id="57" idx="0"/>
            </p:cNvCxnSpPr>
            <p:nvPr/>
          </p:nvCxnSpPr>
          <p:spPr bwMode="auto">
            <a:xfrm flipH="1">
              <a:off x="3079086" y="3288929"/>
              <a:ext cx="2585" cy="97315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 Box 21">
              <a:extLst>
                <a:ext uri="{FF2B5EF4-FFF2-40B4-BE49-F238E27FC236}">
                  <a16:creationId xmlns:a16="http://schemas.microsoft.com/office/drawing/2014/main" id="{B4642FB6-460B-0CC5-EC1A-1B910658936A}"/>
                </a:ext>
              </a:extLst>
            </p:cNvPr>
            <p:cNvSpPr txBox="1">
              <a:spLocks noChangeArrowheads="1"/>
            </p:cNvSpPr>
            <p:nvPr/>
          </p:nvSpPr>
          <p:spPr bwMode="auto">
            <a:xfrm>
              <a:off x="2608731" y="3671787"/>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cxnSp>
          <p:nvCxnSpPr>
            <p:cNvPr id="34" name="AutoShape 18">
              <a:extLst>
                <a:ext uri="{FF2B5EF4-FFF2-40B4-BE49-F238E27FC236}">
                  <a16:creationId xmlns:a16="http://schemas.microsoft.com/office/drawing/2014/main" id="{3B04B903-3E35-7820-7A38-45354ABF5AD5}"/>
                </a:ext>
              </a:extLst>
            </p:cNvPr>
            <p:cNvCxnSpPr>
              <a:cxnSpLocks noChangeShapeType="1"/>
              <a:stCxn id="3" idx="3"/>
              <a:endCxn id="53" idx="1"/>
            </p:cNvCxnSpPr>
            <p:nvPr/>
          </p:nvCxnSpPr>
          <p:spPr bwMode="auto">
            <a:xfrm flipV="1">
              <a:off x="4409728" y="2896430"/>
              <a:ext cx="961909" cy="605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Text Box 63">
              <a:extLst>
                <a:ext uri="{FF2B5EF4-FFF2-40B4-BE49-F238E27FC236}">
                  <a16:creationId xmlns:a16="http://schemas.microsoft.com/office/drawing/2014/main" id="{788DF8DA-47A1-8285-8392-382DFF2454F6}"/>
                </a:ext>
              </a:extLst>
            </p:cNvPr>
            <p:cNvSpPr txBox="1">
              <a:spLocks noChangeArrowheads="1"/>
            </p:cNvSpPr>
            <p:nvPr/>
          </p:nvSpPr>
          <p:spPr bwMode="auto">
            <a:xfrm>
              <a:off x="4699793" y="2474617"/>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grpSp>
          <p:nvGrpSpPr>
            <p:cNvPr id="49" name="Group 48">
              <a:extLst>
                <a:ext uri="{FF2B5EF4-FFF2-40B4-BE49-F238E27FC236}">
                  <a16:creationId xmlns:a16="http://schemas.microsoft.com/office/drawing/2014/main" id="{9DCD6C72-07A7-CB6D-B557-9AFA01329E79}"/>
                </a:ext>
              </a:extLst>
            </p:cNvPr>
            <p:cNvGrpSpPr/>
            <p:nvPr/>
          </p:nvGrpSpPr>
          <p:grpSpPr>
            <a:xfrm>
              <a:off x="5371637" y="2434765"/>
              <a:ext cx="4884371" cy="1823370"/>
              <a:chOff x="3912951" y="2086421"/>
              <a:chExt cx="4884371" cy="1823370"/>
            </a:xfrm>
          </p:grpSpPr>
          <p:cxnSp>
            <p:nvCxnSpPr>
              <p:cNvPr id="9" name="AutoShape 18">
                <a:extLst>
                  <a:ext uri="{FF2B5EF4-FFF2-40B4-BE49-F238E27FC236}">
                    <a16:creationId xmlns:a16="http://schemas.microsoft.com/office/drawing/2014/main" id="{EEE0CA3F-E6AA-9CC2-89C3-F179A3C295C7}"/>
                  </a:ext>
                </a:extLst>
              </p:cNvPr>
              <p:cNvCxnSpPr>
                <a:cxnSpLocks noChangeShapeType="1"/>
                <a:stCxn id="53" idx="3"/>
                <a:endCxn id="38" idx="1"/>
              </p:cNvCxnSpPr>
              <p:nvPr/>
            </p:nvCxnSpPr>
            <p:spPr bwMode="auto">
              <a:xfrm>
                <a:off x="6939178" y="2548086"/>
                <a:ext cx="778144" cy="1803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 Box 63">
                <a:extLst>
                  <a:ext uri="{FF2B5EF4-FFF2-40B4-BE49-F238E27FC236}">
                    <a16:creationId xmlns:a16="http://schemas.microsoft.com/office/drawing/2014/main" id="{73EF23E9-E22B-E3DC-20CA-6D054328EC08}"/>
                  </a:ext>
                </a:extLst>
              </p:cNvPr>
              <p:cNvSpPr txBox="1">
                <a:spLocks noChangeArrowheads="1"/>
              </p:cNvSpPr>
              <p:nvPr/>
            </p:nvSpPr>
            <p:spPr bwMode="auto">
              <a:xfrm>
                <a:off x="5010139" y="3154947"/>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38" name="AutoShape 25">
                <a:extLst>
                  <a:ext uri="{FF2B5EF4-FFF2-40B4-BE49-F238E27FC236}">
                    <a16:creationId xmlns:a16="http://schemas.microsoft.com/office/drawing/2014/main" id="{1E53C3FA-DF86-9311-BEED-8F580D183B15}"/>
                  </a:ext>
                </a:extLst>
              </p:cNvPr>
              <p:cNvSpPr>
                <a:spLocks noChangeArrowheads="1"/>
              </p:cNvSpPr>
              <p:nvPr/>
            </p:nvSpPr>
            <p:spPr bwMode="auto">
              <a:xfrm>
                <a:off x="7717322" y="2395861"/>
                <a:ext cx="1080000" cy="340519"/>
              </a:xfrm>
              <a:prstGeom prst="flowChartAlternateProcess">
                <a:avLst/>
              </a:prstGeom>
              <a:solidFill>
                <a:srgbClr val="FFFF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400" dirty="0">
                    <a:solidFill>
                      <a:schemeClr val="tx1"/>
                    </a:solidFill>
                  </a:rPr>
                  <a:t>15</a:t>
                </a:r>
              </a:p>
            </p:txBody>
          </p:sp>
          <p:sp>
            <p:nvSpPr>
              <p:cNvPr id="19" name="AutoShape 20">
                <a:extLst>
                  <a:ext uri="{FF2B5EF4-FFF2-40B4-BE49-F238E27FC236}">
                    <a16:creationId xmlns:a16="http://schemas.microsoft.com/office/drawing/2014/main" id="{E27EF7F1-3C89-5B5C-0471-449074D7520E}"/>
                  </a:ext>
                </a:extLst>
              </p:cNvPr>
              <p:cNvSpPr>
                <a:spLocks noChangeArrowheads="1"/>
              </p:cNvSpPr>
              <p:nvPr/>
            </p:nvSpPr>
            <p:spPr bwMode="auto">
              <a:xfrm>
                <a:off x="4886064" y="3569272"/>
                <a:ext cx="1080000" cy="340519"/>
              </a:xfrm>
              <a:prstGeom prst="flowChartAlternateProcess">
                <a:avLst/>
              </a:prstGeom>
              <a:solidFill>
                <a:srgbClr val="FFC0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400" dirty="0">
                    <a:solidFill>
                      <a:schemeClr val="tx1"/>
                    </a:solidFill>
                  </a:rPr>
                  <a:t>10</a:t>
                </a:r>
              </a:p>
            </p:txBody>
          </p:sp>
          <p:cxnSp>
            <p:nvCxnSpPr>
              <p:cNvPr id="20" name="AutoShape 29">
                <a:extLst>
                  <a:ext uri="{FF2B5EF4-FFF2-40B4-BE49-F238E27FC236}">
                    <a16:creationId xmlns:a16="http://schemas.microsoft.com/office/drawing/2014/main" id="{80971107-009B-AFC3-DD34-C58F65E97BFB}"/>
                  </a:ext>
                </a:extLst>
              </p:cNvPr>
              <p:cNvCxnSpPr>
                <a:cxnSpLocks noChangeShapeType="1"/>
                <a:stCxn id="53" idx="2"/>
                <a:endCxn id="19" idx="0"/>
              </p:cNvCxnSpPr>
              <p:nvPr/>
            </p:nvCxnSpPr>
            <p:spPr bwMode="auto">
              <a:xfrm flipH="1">
                <a:off x="5426064" y="3009751"/>
                <a:ext cx="1" cy="55952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Rectangle: Rounded Corners 52">
                <a:extLst>
                  <a:ext uri="{FF2B5EF4-FFF2-40B4-BE49-F238E27FC236}">
                    <a16:creationId xmlns:a16="http://schemas.microsoft.com/office/drawing/2014/main" id="{4338ECAA-1412-E176-EC56-83ED44BB3C54}"/>
                  </a:ext>
                </a:extLst>
              </p:cNvPr>
              <p:cNvSpPr/>
              <p:nvPr/>
            </p:nvSpPr>
            <p:spPr>
              <a:xfrm>
                <a:off x="3912951" y="2086421"/>
                <a:ext cx="3026227" cy="92333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Was the land previously a natural or semi-natural habitat (immediately before construction/extraction)?</a:t>
                </a:r>
              </a:p>
            </p:txBody>
          </p:sp>
          <p:sp>
            <p:nvSpPr>
              <p:cNvPr id="43" name="Text Box 21">
                <a:extLst>
                  <a:ext uri="{FF2B5EF4-FFF2-40B4-BE49-F238E27FC236}">
                    <a16:creationId xmlns:a16="http://schemas.microsoft.com/office/drawing/2014/main" id="{34C6B239-C3CB-7321-02D6-B28C762943D9}"/>
                  </a:ext>
                </a:extLst>
              </p:cNvPr>
              <p:cNvSpPr txBox="1">
                <a:spLocks noChangeArrowheads="1"/>
              </p:cNvSpPr>
              <p:nvPr/>
            </p:nvSpPr>
            <p:spPr bwMode="auto">
              <a:xfrm>
                <a:off x="7079713" y="2183904"/>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grpSp>
        <p:grpSp>
          <p:nvGrpSpPr>
            <p:cNvPr id="50" name="Group 49">
              <a:extLst>
                <a:ext uri="{FF2B5EF4-FFF2-40B4-BE49-F238E27FC236}">
                  <a16:creationId xmlns:a16="http://schemas.microsoft.com/office/drawing/2014/main" id="{B43D23A4-441E-656B-88BE-DF0197945F3A}"/>
                </a:ext>
              </a:extLst>
            </p:cNvPr>
            <p:cNvGrpSpPr/>
            <p:nvPr/>
          </p:nvGrpSpPr>
          <p:grpSpPr>
            <a:xfrm>
              <a:off x="1565972" y="4262080"/>
              <a:ext cx="4884371" cy="1823370"/>
              <a:chOff x="3912951" y="2086421"/>
              <a:chExt cx="4884371" cy="1823370"/>
            </a:xfrm>
          </p:grpSpPr>
          <p:cxnSp>
            <p:nvCxnSpPr>
              <p:cNvPr id="51" name="AutoShape 18">
                <a:extLst>
                  <a:ext uri="{FF2B5EF4-FFF2-40B4-BE49-F238E27FC236}">
                    <a16:creationId xmlns:a16="http://schemas.microsoft.com/office/drawing/2014/main" id="{7A4CE792-CAA7-129A-37B3-F49D0D804DD9}"/>
                  </a:ext>
                </a:extLst>
              </p:cNvPr>
              <p:cNvCxnSpPr>
                <a:cxnSpLocks noChangeShapeType="1"/>
                <a:stCxn id="57" idx="3"/>
                <a:endCxn id="54" idx="1"/>
              </p:cNvCxnSpPr>
              <p:nvPr/>
            </p:nvCxnSpPr>
            <p:spPr bwMode="auto">
              <a:xfrm>
                <a:off x="6939178" y="2548086"/>
                <a:ext cx="778144" cy="1803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2" name="Text Box 63">
                <a:extLst>
                  <a:ext uri="{FF2B5EF4-FFF2-40B4-BE49-F238E27FC236}">
                    <a16:creationId xmlns:a16="http://schemas.microsoft.com/office/drawing/2014/main" id="{99B17D51-32F4-98A4-C950-2DD8CD7FC605}"/>
                  </a:ext>
                </a:extLst>
              </p:cNvPr>
              <p:cNvSpPr txBox="1">
                <a:spLocks noChangeArrowheads="1"/>
              </p:cNvSpPr>
              <p:nvPr/>
            </p:nvSpPr>
            <p:spPr bwMode="auto">
              <a:xfrm>
                <a:off x="4955710" y="3188088"/>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54" name="AutoShape 25">
                <a:extLst>
                  <a:ext uri="{FF2B5EF4-FFF2-40B4-BE49-F238E27FC236}">
                    <a16:creationId xmlns:a16="http://schemas.microsoft.com/office/drawing/2014/main" id="{42832478-8C06-7ED4-8F65-948C6D6AD24A}"/>
                  </a:ext>
                </a:extLst>
              </p:cNvPr>
              <p:cNvSpPr>
                <a:spLocks noChangeArrowheads="1"/>
              </p:cNvSpPr>
              <p:nvPr/>
            </p:nvSpPr>
            <p:spPr bwMode="auto">
              <a:xfrm>
                <a:off x="7717322" y="2395861"/>
                <a:ext cx="1080000" cy="340519"/>
              </a:xfrm>
              <a:prstGeom prst="flowChartAlternateProcess">
                <a:avLst/>
              </a:prstGeom>
              <a:solidFill>
                <a:srgbClr val="FFC0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400" dirty="0">
                    <a:solidFill>
                      <a:schemeClr val="tx1"/>
                    </a:solidFill>
                  </a:rPr>
                  <a:t>6</a:t>
                </a:r>
              </a:p>
            </p:txBody>
          </p:sp>
          <p:sp>
            <p:nvSpPr>
              <p:cNvPr id="55" name="AutoShape 20">
                <a:extLst>
                  <a:ext uri="{FF2B5EF4-FFF2-40B4-BE49-F238E27FC236}">
                    <a16:creationId xmlns:a16="http://schemas.microsoft.com/office/drawing/2014/main" id="{45CC0E14-4DB6-FDBE-4125-2CA693BC8C2B}"/>
                  </a:ext>
                </a:extLst>
              </p:cNvPr>
              <p:cNvSpPr>
                <a:spLocks noChangeArrowheads="1"/>
              </p:cNvSpPr>
              <p:nvPr/>
            </p:nvSpPr>
            <p:spPr bwMode="auto">
              <a:xfrm>
                <a:off x="4886064" y="3569272"/>
                <a:ext cx="1080000" cy="340519"/>
              </a:xfrm>
              <a:prstGeom prst="flowChartAlternateProcess">
                <a:avLst/>
              </a:prstGeom>
              <a:solidFill>
                <a:srgbClr val="FF00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400" dirty="0">
                    <a:solidFill>
                      <a:schemeClr val="tx1"/>
                    </a:solidFill>
                  </a:rPr>
                  <a:t>0</a:t>
                </a:r>
              </a:p>
            </p:txBody>
          </p:sp>
          <p:cxnSp>
            <p:nvCxnSpPr>
              <p:cNvPr id="56" name="AutoShape 29">
                <a:extLst>
                  <a:ext uri="{FF2B5EF4-FFF2-40B4-BE49-F238E27FC236}">
                    <a16:creationId xmlns:a16="http://schemas.microsoft.com/office/drawing/2014/main" id="{8C950C45-2518-BD95-73F9-D592CBF9C487}"/>
                  </a:ext>
                </a:extLst>
              </p:cNvPr>
              <p:cNvCxnSpPr>
                <a:cxnSpLocks noChangeShapeType="1"/>
                <a:stCxn id="57" idx="2"/>
                <a:endCxn id="55" idx="0"/>
              </p:cNvCxnSpPr>
              <p:nvPr/>
            </p:nvCxnSpPr>
            <p:spPr bwMode="auto">
              <a:xfrm flipH="1">
                <a:off x="5426064" y="3009751"/>
                <a:ext cx="1" cy="55952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Rectangle: Rounded Corners 56">
                <a:extLst>
                  <a:ext uri="{FF2B5EF4-FFF2-40B4-BE49-F238E27FC236}">
                    <a16:creationId xmlns:a16="http://schemas.microsoft.com/office/drawing/2014/main" id="{4C7AD779-F10E-1667-E87B-029A6C12F3A2}"/>
                  </a:ext>
                </a:extLst>
              </p:cNvPr>
              <p:cNvSpPr/>
              <p:nvPr/>
            </p:nvSpPr>
            <p:spPr>
              <a:xfrm>
                <a:off x="3912951" y="2086421"/>
                <a:ext cx="3026227" cy="92333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Was the land previously a natural or semi-natural habitat (immediately before construction/extraction)?</a:t>
                </a:r>
              </a:p>
            </p:txBody>
          </p:sp>
          <p:sp>
            <p:nvSpPr>
              <p:cNvPr id="58" name="Text Box 21">
                <a:extLst>
                  <a:ext uri="{FF2B5EF4-FFF2-40B4-BE49-F238E27FC236}">
                    <a16:creationId xmlns:a16="http://schemas.microsoft.com/office/drawing/2014/main" id="{F54AF833-5808-3204-096F-138079F0F3AE}"/>
                  </a:ext>
                </a:extLst>
              </p:cNvPr>
              <p:cNvSpPr txBox="1">
                <a:spLocks noChangeArrowheads="1"/>
              </p:cNvSpPr>
              <p:nvPr/>
            </p:nvSpPr>
            <p:spPr bwMode="auto">
              <a:xfrm>
                <a:off x="7079713" y="2183904"/>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grpSp>
      </p:grpSp>
    </p:spTree>
    <p:extLst>
      <p:ext uri="{BB962C8B-B14F-4D97-AF65-F5344CB8AC3E}">
        <p14:creationId xmlns:p14="http://schemas.microsoft.com/office/powerpoint/2010/main" val="554787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4"/>
          <p:cNvSpPr txBox="1">
            <a:spLocks noChangeArrowheads="1"/>
          </p:cNvSpPr>
          <p:nvPr/>
        </p:nvSpPr>
        <p:spPr>
          <a:xfrm>
            <a:off x="695400" y="427039"/>
            <a:ext cx="3112458" cy="79671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en-GB" dirty="0">
                <a:solidFill>
                  <a:prstClr val="black"/>
                </a:solidFill>
                <a:latin typeface="Calibri"/>
              </a:rPr>
              <a:t>Pollution</a:t>
            </a:r>
          </a:p>
        </p:txBody>
      </p:sp>
      <p:grpSp>
        <p:nvGrpSpPr>
          <p:cNvPr id="57" name="Group 56">
            <a:extLst>
              <a:ext uri="{FF2B5EF4-FFF2-40B4-BE49-F238E27FC236}">
                <a16:creationId xmlns:a16="http://schemas.microsoft.com/office/drawing/2014/main" id="{C57D5908-2C9C-B902-B275-6007633F25CE}"/>
              </a:ext>
            </a:extLst>
          </p:cNvPr>
          <p:cNvGrpSpPr/>
          <p:nvPr/>
        </p:nvGrpSpPr>
        <p:grpSpPr>
          <a:xfrm>
            <a:off x="1661623" y="98630"/>
            <a:ext cx="8894517" cy="6719366"/>
            <a:chOff x="1661623" y="98630"/>
            <a:chExt cx="8894517" cy="6719366"/>
          </a:xfrm>
        </p:grpSpPr>
        <p:grpSp>
          <p:nvGrpSpPr>
            <p:cNvPr id="56" name="Group 55">
              <a:extLst>
                <a:ext uri="{FF2B5EF4-FFF2-40B4-BE49-F238E27FC236}">
                  <a16:creationId xmlns:a16="http://schemas.microsoft.com/office/drawing/2014/main" id="{3096E023-AF35-60F7-3167-9A54A9F5987A}"/>
                </a:ext>
              </a:extLst>
            </p:cNvPr>
            <p:cNvGrpSpPr/>
            <p:nvPr/>
          </p:nvGrpSpPr>
          <p:grpSpPr>
            <a:xfrm>
              <a:off x="1661623" y="98630"/>
              <a:ext cx="8894517" cy="6719366"/>
              <a:chOff x="1661623" y="98630"/>
              <a:chExt cx="8894517" cy="6719366"/>
            </a:xfrm>
          </p:grpSpPr>
          <p:grpSp>
            <p:nvGrpSpPr>
              <p:cNvPr id="55" name="Group 54">
                <a:extLst>
                  <a:ext uri="{FF2B5EF4-FFF2-40B4-BE49-F238E27FC236}">
                    <a16:creationId xmlns:a16="http://schemas.microsoft.com/office/drawing/2014/main" id="{951AFF41-564A-0280-2906-F09F7E8C93CA}"/>
                  </a:ext>
                </a:extLst>
              </p:cNvPr>
              <p:cNvGrpSpPr/>
              <p:nvPr/>
            </p:nvGrpSpPr>
            <p:grpSpPr>
              <a:xfrm>
                <a:off x="1661623" y="98630"/>
                <a:ext cx="8851256" cy="6719366"/>
                <a:chOff x="1661623" y="98630"/>
                <a:chExt cx="8851256" cy="6719366"/>
              </a:xfrm>
            </p:grpSpPr>
            <p:sp>
              <p:nvSpPr>
                <p:cNvPr id="13325" name="AutoShape 24"/>
                <p:cNvSpPr>
                  <a:spLocks noChangeArrowheads="1"/>
                </p:cNvSpPr>
                <p:nvPr/>
              </p:nvSpPr>
              <p:spPr bwMode="auto">
                <a:xfrm>
                  <a:off x="1661623" y="3429001"/>
                  <a:ext cx="993775"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100" dirty="0">
                      <a:solidFill>
                        <a:prstClr val="black"/>
                      </a:solidFill>
                      <a:latin typeface="Arial" panose="020B0604020202020204" pitchFamily="34" charset="0"/>
                      <a:cs typeface="Arial" panose="020B0604020202020204" pitchFamily="34" charset="0"/>
                    </a:rPr>
                    <a:t>Is your pollution /effluent monitored?</a:t>
                  </a:r>
                </a:p>
              </p:txBody>
            </p:sp>
            <p:sp>
              <p:nvSpPr>
                <p:cNvPr id="70696" name="Text Box 40"/>
                <p:cNvSpPr txBox="1">
                  <a:spLocks noChangeArrowheads="1"/>
                </p:cNvSpPr>
                <p:nvPr/>
              </p:nvSpPr>
              <p:spPr bwMode="auto">
                <a:xfrm>
                  <a:off x="2565473" y="3201259"/>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solidFill>
                        <a:prstClr val="black"/>
                      </a:solidFill>
                      <a:effectLst>
                        <a:outerShdw blurRad="38100" dist="38100" dir="2700000" algn="tl">
                          <a:srgbClr val="C0C0C0"/>
                        </a:outerShdw>
                      </a:effectLst>
                      <a:latin typeface="Arial" panose="020B0604020202020204" pitchFamily="34" charset="0"/>
                      <a:cs typeface="Arial" panose="020B0604020202020204" pitchFamily="34" charset="0"/>
                    </a:rPr>
                    <a:t>Y</a:t>
                  </a:r>
                </a:p>
              </p:txBody>
            </p:sp>
            <p:cxnSp>
              <p:nvCxnSpPr>
                <p:cNvPr id="13335" name="AutoShape 45"/>
                <p:cNvCxnSpPr>
                  <a:cxnSpLocks noChangeShapeType="1"/>
                  <a:stCxn id="13325" idx="3"/>
                  <a:endCxn id="13334" idx="1"/>
                </p:cNvCxnSpPr>
                <p:nvPr/>
              </p:nvCxnSpPr>
              <p:spPr bwMode="auto">
                <a:xfrm>
                  <a:off x="2655398" y="3854650"/>
                  <a:ext cx="335071" cy="40266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36" name="AutoShape 47"/>
                <p:cNvCxnSpPr>
                  <a:cxnSpLocks noChangeShapeType="1"/>
                  <a:stCxn id="13325" idx="3"/>
                  <a:endCxn id="13339" idx="1"/>
                </p:cNvCxnSpPr>
                <p:nvPr/>
              </p:nvCxnSpPr>
              <p:spPr bwMode="auto">
                <a:xfrm flipV="1">
                  <a:off x="2655398" y="3031828"/>
                  <a:ext cx="274824" cy="82282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0704" name="Text Box 48"/>
                <p:cNvSpPr txBox="1">
                  <a:spLocks noChangeArrowheads="1"/>
                </p:cNvSpPr>
                <p:nvPr/>
              </p:nvSpPr>
              <p:spPr bwMode="auto">
                <a:xfrm>
                  <a:off x="2565473" y="4054463"/>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solidFill>
                        <a:prstClr val="black"/>
                      </a:solidFill>
                      <a:effectLst>
                        <a:outerShdw blurRad="38100" dist="38100" dir="2700000" algn="tl">
                          <a:srgbClr val="C0C0C0"/>
                        </a:outerShdw>
                      </a:effectLst>
                      <a:latin typeface="Arial" panose="020B0604020202020204" pitchFamily="34" charset="0"/>
                      <a:cs typeface="Arial" panose="020B0604020202020204" pitchFamily="34" charset="0"/>
                    </a:rPr>
                    <a:t>N</a:t>
                  </a:r>
                </a:p>
              </p:txBody>
            </p:sp>
            <p:grpSp>
              <p:nvGrpSpPr>
                <p:cNvPr id="6" name="Group 5">
                  <a:extLst>
                    <a:ext uri="{FF2B5EF4-FFF2-40B4-BE49-F238E27FC236}">
                      <a16:creationId xmlns:a16="http://schemas.microsoft.com/office/drawing/2014/main" id="{41F69B18-8DA0-B5C7-BD28-8CEBB74CC462}"/>
                    </a:ext>
                  </a:extLst>
                </p:cNvPr>
                <p:cNvGrpSpPr/>
                <p:nvPr/>
              </p:nvGrpSpPr>
              <p:grpSpPr>
                <a:xfrm>
                  <a:off x="2930222" y="2078851"/>
                  <a:ext cx="1274285" cy="2331692"/>
                  <a:chOff x="1716462" y="2078850"/>
                  <a:chExt cx="1274285" cy="2331692"/>
                </a:xfrm>
              </p:grpSpPr>
              <p:sp>
                <p:nvSpPr>
                  <p:cNvPr id="13334" name="AutoShape 43"/>
                  <p:cNvSpPr>
                    <a:spLocks noChangeArrowheads="1"/>
                  </p:cNvSpPr>
                  <p:nvPr/>
                </p:nvSpPr>
                <p:spPr bwMode="auto">
                  <a:xfrm>
                    <a:off x="1776709" y="4104075"/>
                    <a:ext cx="1019175"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200" b="1" dirty="0">
                        <a:solidFill>
                          <a:prstClr val="black"/>
                        </a:solidFill>
                        <a:latin typeface="Arial" panose="020B0604020202020204" pitchFamily="34" charset="0"/>
                        <a:cs typeface="Arial" panose="020B0604020202020204" pitchFamily="34" charset="0"/>
                      </a:rPr>
                      <a:t>0</a:t>
                    </a:r>
                  </a:p>
                </p:txBody>
              </p:sp>
              <p:sp>
                <p:nvSpPr>
                  <p:cNvPr id="13339" name="AutoShape 46"/>
                  <p:cNvSpPr>
                    <a:spLocks noChangeArrowheads="1"/>
                  </p:cNvSpPr>
                  <p:nvPr/>
                </p:nvSpPr>
                <p:spPr bwMode="auto">
                  <a:xfrm>
                    <a:off x="1716462" y="2078850"/>
                    <a:ext cx="1274285" cy="1905953"/>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100" dirty="0">
                        <a:solidFill>
                          <a:prstClr val="black"/>
                        </a:solidFill>
                        <a:latin typeface="Arial" panose="020B0604020202020204" pitchFamily="34" charset="0"/>
                        <a:cs typeface="Arial" panose="020B0604020202020204" pitchFamily="34" charset="0"/>
                      </a:rPr>
                      <a:t>How many enforcement actions brought by the relevant authorities for pollution events have you had in the last 12 months?</a:t>
                    </a:r>
                  </a:p>
                </p:txBody>
              </p:sp>
            </p:grpSp>
            <p:cxnSp>
              <p:nvCxnSpPr>
                <p:cNvPr id="13347" name="Straight Arrow Connector 8"/>
                <p:cNvCxnSpPr>
                  <a:cxnSpLocks noChangeShapeType="1"/>
                  <a:stCxn id="13339" idx="3"/>
                  <a:endCxn id="13343" idx="1"/>
                </p:cNvCxnSpPr>
                <p:nvPr/>
              </p:nvCxnSpPr>
              <p:spPr bwMode="auto">
                <a:xfrm flipV="1">
                  <a:off x="4204507" y="341414"/>
                  <a:ext cx="391536" cy="2690414"/>
                </a:xfrm>
                <a:prstGeom prst="straightConnector1">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48" name="Straight Arrow Connector 10"/>
                <p:cNvCxnSpPr>
                  <a:cxnSpLocks noChangeShapeType="1"/>
                  <a:stCxn id="13339" idx="3"/>
                  <a:endCxn id="13344" idx="1"/>
                </p:cNvCxnSpPr>
                <p:nvPr/>
              </p:nvCxnSpPr>
              <p:spPr bwMode="auto">
                <a:xfrm>
                  <a:off x="4204507" y="3031828"/>
                  <a:ext cx="431292" cy="1296352"/>
                </a:xfrm>
                <a:prstGeom prst="straightConnector1">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49" name="Straight Arrow Connector 12"/>
                <p:cNvCxnSpPr>
                  <a:cxnSpLocks noChangeShapeType="1"/>
                  <a:stCxn id="13339" idx="3"/>
                  <a:endCxn id="13345" idx="1"/>
                </p:cNvCxnSpPr>
                <p:nvPr/>
              </p:nvCxnSpPr>
              <p:spPr bwMode="auto">
                <a:xfrm>
                  <a:off x="4204507" y="3031828"/>
                  <a:ext cx="431292" cy="1656352"/>
                </a:xfrm>
                <a:prstGeom prst="straightConnector1">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43" name="AutoShape 26"/>
                <p:cNvSpPr>
                  <a:spLocks noChangeArrowheads="1"/>
                </p:cNvSpPr>
                <p:nvPr/>
              </p:nvSpPr>
              <p:spPr bwMode="auto">
                <a:xfrm>
                  <a:off x="4596043" y="196693"/>
                  <a:ext cx="989012" cy="289441"/>
                </a:xfrm>
                <a:prstGeom prst="flowChartAlternateProcess">
                  <a:avLst/>
                </a:prstGeom>
                <a:solidFill>
                  <a:schemeClr val="bg1"/>
                </a:solidFill>
                <a:ln w="9525">
                  <a:solidFill>
                    <a:schemeClr val="tx1"/>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100" dirty="0">
                      <a:solidFill>
                        <a:prstClr val="black"/>
                      </a:solidFill>
                      <a:latin typeface="Arial" panose="020B0604020202020204" pitchFamily="34" charset="0"/>
                      <a:cs typeface="Arial" panose="020B0604020202020204" pitchFamily="34" charset="0"/>
                    </a:rPr>
                    <a:t>0</a:t>
                  </a:r>
                </a:p>
              </p:txBody>
            </p:sp>
            <p:grpSp>
              <p:nvGrpSpPr>
                <p:cNvPr id="7" name="Group 6">
                  <a:extLst>
                    <a:ext uri="{FF2B5EF4-FFF2-40B4-BE49-F238E27FC236}">
                      <a16:creationId xmlns:a16="http://schemas.microsoft.com/office/drawing/2014/main" id="{5E156823-BEA6-8557-5956-BE4B2C35FC77}"/>
                    </a:ext>
                  </a:extLst>
                </p:cNvPr>
                <p:cNvGrpSpPr/>
                <p:nvPr/>
              </p:nvGrpSpPr>
              <p:grpSpPr>
                <a:xfrm>
                  <a:off x="4635799" y="4174992"/>
                  <a:ext cx="2305915" cy="657908"/>
                  <a:chOff x="3245974" y="2018215"/>
                  <a:chExt cx="2305915" cy="657908"/>
                </a:xfrm>
              </p:grpSpPr>
              <p:sp>
                <p:nvSpPr>
                  <p:cNvPr id="13341" name="AutoShape 26"/>
                  <p:cNvSpPr>
                    <a:spLocks noChangeArrowheads="1"/>
                  </p:cNvSpPr>
                  <p:nvPr/>
                </p:nvSpPr>
                <p:spPr bwMode="auto">
                  <a:xfrm>
                    <a:off x="4562877" y="2018215"/>
                    <a:ext cx="989012" cy="306467"/>
                  </a:xfrm>
                  <a:prstGeom prst="flowChartAlternateProcess">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200" b="1" dirty="0">
                        <a:solidFill>
                          <a:prstClr val="black"/>
                        </a:solidFill>
                        <a:latin typeface="Arial" panose="020B0604020202020204" pitchFamily="34" charset="0"/>
                        <a:cs typeface="Arial" panose="020B0604020202020204" pitchFamily="34" charset="0"/>
                      </a:rPr>
                      <a:t>5</a:t>
                    </a:r>
                  </a:p>
                </p:txBody>
              </p:sp>
              <p:sp>
                <p:nvSpPr>
                  <p:cNvPr id="13344" name="AutoShape 26"/>
                  <p:cNvSpPr>
                    <a:spLocks noChangeArrowheads="1"/>
                  </p:cNvSpPr>
                  <p:nvPr/>
                </p:nvSpPr>
                <p:spPr bwMode="auto">
                  <a:xfrm>
                    <a:off x="3245974" y="2026682"/>
                    <a:ext cx="989013" cy="289441"/>
                  </a:xfrm>
                  <a:prstGeom prst="flowChartAlternateProcess">
                    <a:avLst/>
                  </a:prstGeom>
                  <a:solidFill>
                    <a:schemeClr val="bg1"/>
                  </a:solidFill>
                  <a:ln w="9525">
                    <a:solidFill>
                      <a:schemeClr val="tx1"/>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100" dirty="0">
                        <a:solidFill>
                          <a:prstClr val="black"/>
                        </a:solidFill>
                        <a:latin typeface="Arial" panose="020B0604020202020204" pitchFamily="34" charset="0"/>
                        <a:cs typeface="Arial" panose="020B0604020202020204" pitchFamily="34" charset="0"/>
                      </a:rPr>
                      <a:t>1</a:t>
                    </a:r>
                  </a:p>
                </p:txBody>
              </p:sp>
              <p:sp>
                <p:nvSpPr>
                  <p:cNvPr id="13345" name="AutoShape 26"/>
                  <p:cNvSpPr>
                    <a:spLocks noChangeArrowheads="1"/>
                  </p:cNvSpPr>
                  <p:nvPr/>
                </p:nvSpPr>
                <p:spPr bwMode="auto">
                  <a:xfrm>
                    <a:off x="3245974" y="2386682"/>
                    <a:ext cx="989013" cy="289441"/>
                  </a:xfrm>
                  <a:prstGeom prst="flowChartAlternateProcess">
                    <a:avLst/>
                  </a:prstGeom>
                  <a:solidFill>
                    <a:schemeClr val="bg1"/>
                  </a:solidFill>
                  <a:ln w="9525">
                    <a:solidFill>
                      <a:schemeClr val="tx1"/>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100" dirty="0">
                        <a:solidFill>
                          <a:prstClr val="black"/>
                        </a:solidFill>
                        <a:latin typeface="Arial" panose="020B0604020202020204" pitchFamily="34" charset="0"/>
                        <a:cs typeface="Arial" panose="020B0604020202020204" pitchFamily="34" charset="0"/>
                      </a:rPr>
                      <a:t>&gt;1</a:t>
                    </a:r>
                  </a:p>
                </p:txBody>
              </p:sp>
              <p:cxnSp>
                <p:nvCxnSpPr>
                  <p:cNvPr id="13352" name="Straight Arrow Connector 18"/>
                  <p:cNvCxnSpPr>
                    <a:cxnSpLocks noChangeShapeType="1"/>
                    <a:stCxn id="13344" idx="3"/>
                    <a:endCxn id="13341" idx="1"/>
                  </p:cNvCxnSpPr>
                  <p:nvPr/>
                </p:nvCxnSpPr>
                <p:spPr bwMode="auto">
                  <a:xfrm>
                    <a:off x="4234987" y="2171403"/>
                    <a:ext cx="327890" cy="46"/>
                  </a:xfrm>
                  <a:prstGeom prst="straightConnector1">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 name="Group 53"/>
                <p:cNvGrpSpPr/>
                <p:nvPr/>
              </p:nvGrpSpPr>
              <p:grpSpPr>
                <a:xfrm>
                  <a:off x="4458490" y="5077153"/>
                  <a:ext cx="2671647" cy="1740843"/>
                  <a:chOff x="6237185" y="3308337"/>
                  <a:chExt cx="2671647" cy="1740843"/>
                </a:xfrm>
              </p:grpSpPr>
              <p:sp>
                <p:nvSpPr>
                  <p:cNvPr id="13354" name="AutoShape 3"/>
                  <p:cNvSpPr>
                    <a:spLocks noChangeArrowheads="1"/>
                  </p:cNvSpPr>
                  <p:nvPr/>
                </p:nvSpPr>
                <p:spPr bwMode="auto">
                  <a:xfrm>
                    <a:off x="7913876" y="4277072"/>
                    <a:ext cx="993775"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200" b="1" dirty="0">
                        <a:solidFill>
                          <a:prstClr val="black"/>
                        </a:solidFill>
                        <a:latin typeface="Arial" panose="020B0604020202020204" pitchFamily="34" charset="0"/>
                        <a:cs typeface="Arial" panose="020B0604020202020204" pitchFamily="34" charset="0"/>
                      </a:rPr>
                      <a:t>0</a:t>
                    </a:r>
                  </a:p>
                </p:txBody>
              </p:sp>
              <p:sp>
                <p:nvSpPr>
                  <p:cNvPr id="13355" name="AutoShape 4"/>
                  <p:cNvSpPr>
                    <a:spLocks noChangeArrowheads="1"/>
                  </p:cNvSpPr>
                  <p:nvPr/>
                </p:nvSpPr>
                <p:spPr bwMode="auto">
                  <a:xfrm>
                    <a:off x="7913470" y="3915459"/>
                    <a:ext cx="995362"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200" b="1" dirty="0">
                        <a:solidFill>
                          <a:prstClr val="black"/>
                        </a:solidFill>
                        <a:latin typeface="Arial" panose="020B0604020202020204" pitchFamily="34" charset="0"/>
                        <a:cs typeface="Arial" panose="020B0604020202020204" pitchFamily="34" charset="0"/>
                      </a:rPr>
                      <a:t>4</a:t>
                    </a:r>
                  </a:p>
                </p:txBody>
              </p:sp>
              <p:sp>
                <p:nvSpPr>
                  <p:cNvPr id="79" name="Text Box 7"/>
                  <p:cNvSpPr txBox="1">
                    <a:spLocks noChangeArrowheads="1"/>
                  </p:cNvSpPr>
                  <p:nvPr/>
                </p:nvSpPr>
                <p:spPr bwMode="auto">
                  <a:xfrm>
                    <a:off x="7561880" y="3909024"/>
                    <a:ext cx="3603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solidFill>
                          <a:prstClr val="black"/>
                        </a:solidFill>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80" name="Text Box 16"/>
                  <p:cNvSpPr txBox="1">
                    <a:spLocks noChangeArrowheads="1"/>
                  </p:cNvSpPr>
                  <p:nvPr/>
                </p:nvSpPr>
                <p:spPr bwMode="auto">
                  <a:xfrm>
                    <a:off x="7559108" y="4385274"/>
                    <a:ext cx="36036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solidFill>
                          <a:prstClr val="black"/>
                        </a:solidFill>
                        <a:effectLst>
                          <a:outerShdw blurRad="38100" dist="38100" dir="2700000" algn="tl">
                            <a:srgbClr val="C0C0C0"/>
                          </a:outerShdw>
                        </a:effectLst>
                        <a:latin typeface="Arial" panose="020B0604020202020204" pitchFamily="34" charset="0"/>
                        <a:cs typeface="Arial" panose="020B0604020202020204" pitchFamily="34" charset="0"/>
                      </a:rPr>
                      <a:t>N</a:t>
                    </a:r>
                  </a:p>
                </p:txBody>
              </p:sp>
              <p:sp>
                <p:nvSpPr>
                  <p:cNvPr id="13358" name="AutoShape 50"/>
                  <p:cNvSpPr>
                    <a:spLocks noChangeArrowheads="1"/>
                  </p:cNvSpPr>
                  <p:nvPr/>
                </p:nvSpPr>
                <p:spPr bwMode="auto">
                  <a:xfrm>
                    <a:off x="6237185" y="3308337"/>
                    <a:ext cx="1354857" cy="1740843"/>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100" dirty="0">
                        <a:solidFill>
                          <a:prstClr val="black"/>
                        </a:solidFill>
                        <a:latin typeface="Arial" panose="020B0604020202020204" pitchFamily="34" charset="0"/>
                        <a:cs typeface="Arial" panose="020B0604020202020204" pitchFamily="34" charset="0"/>
                      </a:rPr>
                      <a:t>Have you come to a legally binding mitigation agreement with the relevant authorities in relation to these issues?</a:t>
                    </a:r>
                  </a:p>
                </p:txBody>
              </p:sp>
              <p:cxnSp>
                <p:nvCxnSpPr>
                  <p:cNvPr id="13359" name="AutoShape 55"/>
                  <p:cNvCxnSpPr>
                    <a:cxnSpLocks noChangeShapeType="1"/>
                    <a:stCxn id="13358" idx="3"/>
                    <a:endCxn id="13355" idx="1"/>
                  </p:cNvCxnSpPr>
                  <p:nvPr/>
                </p:nvCxnSpPr>
                <p:spPr bwMode="auto">
                  <a:xfrm flipV="1">
                    <a:off x="7592042" y="4068693"/>
                    <a:ext cx="321428" cy="11006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60" name="AutoShape 56"/>
                  <p:cNvCxnSpPr>
                    <a:cxnSpLocks noChangeShapeType="1"/>
                    <a:stCxn id="13358" idx="3"/>
                    <a:endCxn id="13354" idx="1"/>
                  </p:cNvCxnSpPr>
                  <p:nvPr/>
                </p:nvCxnSpPr>
                <p:spPr bwMode="auto">
                  <a:xfrm>
                    <a:off x="7592042" y="4178759"/>
                    <a:ext cx="321834" cy="25154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116" name="Straight Arrow Connector 115"/>
                <p:cNvCxnSpPr>
                  <a:stCxn id="13345" idx="2"/>
                  <a:endCxn id="13358" idx="0"/>
                </p:cNvCxnSpPr>
                <p:nvPr/>
              </p:nvCxnSpPr>
              <p:spPr>
                <a:xfrm>
                  <a:off x="5130306" y="4832900"/>
                  <a:ext cx="5613" cy="244253"/>
                </a:xfrm>
                <a:prstGeom prst="straightConnector1">
                  <a:avLst/>
                </a:prstGeom>
                <a:noFill/>
                <a:ln w="9525">
                  <a:solidFill>
                    <a:schemeClr val="tx1"/>
                  </a:solidFill>
                  <a:round/>
                  <a:headEnd/>
                  <a:tailEnd type="triangle" w="med" len="med"/>
                </a:ln>
                <a:effectLst/>
              </p:spPr>
            </p:cxnSp>
            <p:sp>
              <p:nvSpPr>
                <p:cNvPr id="10" name="AutoShape 26">
                  <a:extLst>
                    <a:ext uri="{FF2B5EF4-FFF2-40B4-BE49-F238E27FC236}">
                      <a16:creationId xmlns:a16="http://schemas.microsoft.com/office/drawing/2014/main" id="{C2B6F15F-7B72-A1DA-196D-873306F8F0D5}"/>
                    </a:ext>
                  </a:extLst>
                </p:cNvPr>
                <p:cNvSpPr>
                  <a:spLocks noChangeArrowheads="1"/>
                </p:cNvSpPr>
                <p:nvPr/>
              </p:nvSpPr>
              <p:spPr bwMode="auto">
                <a:xfrm>
                  <a:off x="5981704" y="98630"/>
                  <a:ext cx="4531175" cy="476726"/>
                </a:xfrm>
                <a:prstGeom prst="flowChartAlternateProcess">
                  <a:avLst/>
                </a:prstGeom>
                <a:solidFill>
                  <a:schemeClr val="bg1"/>
                </a:solidFill>
                <a:ln w="9525">
                  <a:solidFill>
                    <a:schemeClr val="tx1"/>
                  </a:solidFill>
                  <a:miter lim="800000"/>
                  <a:headEnd/>
                  <a:tailEnd/>
                </a:ln>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100" dirty="0">
                      <a:solidFill>
                        <a:prstClr val="black"/>
                      </a:solidFill>
                      <a:latin typeface="Arial" panose="020B0604020202020204" pitchFamily="34" charset="0"/>
                      <a:cs typeface="Arial" panose="020B0604020202020204" pitchFamily="34" charset="0"/>
                    </a:rPr>
                    <a:t>Does your company have a management practice to mitigate against pollution?</a:t>
                  </a:r>
                </a:p>
              </p:txBody>
            </p:sp>
            <p:cxnSp>
              <p:nvCxnSpPr>
                <p:cNvPr id="2" name="Straight Arrow Connector 18">
                  <a:extLst>
                    <a:ext uri="{FF2B5EF4-FFF2-40B4-BE49-F238E27FC236}">
                      <a16:creationId xmlns:a16="http://schemas.microsoft.com/office/drawing/2014/main" id="{27F18D7C-8915-6E64-5B0E-58E45DD00DCB}"/>
                    </a:ext>
                  </a:extLst>
                </p:cNvPr>
                <p:cNvCxnSpPr>
                  <a:cxnSpLocks noChangeShapeType="1"/>
                  <a:stCxn id="13343" idx="3"/>
                  <a:endCxn id="10" idx="1"/>
                </p:cNvCxnSpPr>
                <p:nvPr/>
              </p:nvCxnSpPr>
              <p:spPr bwMode="auto">
                <a:xfrm flipV="1">
                  <a:off x="5585055" y="336993"/>
                  <a:ext cx="396649" cy="4421"/>
                </a:xfrm>
                <a:prstGeom prst="straightConnector1">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TextBox 52">
                  <a:extLst>
                    <a:ext uri="{FF2B5EF4-FFF2-40B4-BE49-F238E27FC236}">
                      <a16:creationId xmlns:a16="http://schemas.microsoft.com/office/drawing/2014/main" id="{076ADD02-C984-1374-9752-4381E72E3E21}"/>
                    </a:ext>
                  </a:extLst>
                </p:cNvPr>
                <p:cNvSpPr txBox="1"/>
                <p:nvPr/>
              </p:nvSpPr>
              <p:spPr>
                <a:xfrm>
                  <a:off x="7418802" y="4164720"/>
                  <a:ext cx="2773644" cy="307777"/>
                </a:xfrm>
                <a:prstGeom prst="rect">
                  <a:avLst/>
                </a:prstGeom>
                <a:noFill/>
              </p:spPr>
              <p:txBody>
                <a:bodyPr wrap="none" rtlCol="0">
                  <a:spAutoFit/>
                </a:bodyPr>
                <a:lstStyle/>
                <a:p>
                  <a:pPr defTabSz="457200" eaLnBrk="1" fontAlgn="auto" hangingPunct="1">
                    <a:spcBef>
                      <a:spcPts val="0"/>
                    </a:spcBef>
                    <a:spcAft>
                      <a:spcPts val="0"/>
                    </a:spcAft>
                    <a:defRPr/>
                  </a:pPr>
                  <a:r>
                    <a:rPr lang="en-GB" sz="1400" dirty="0">
                      <a:solidFill>
                        <a:prstClr val="black"/>
                      </a:solidFill>
                      <a:latin typeface="Calibri"/>
                    </a:rPr>
                    <a:t>Note: * See pollution questionnaire</a:t>
                  </a:r>
                </a:p>
              </p:txBody>
            </p:sp>
          </p:grpSp>
          <p:pic>
            <p:nvPicPr>
              <p:cNvPr id="5" name="Picture 4">
                <a:extLst>
                  <a:ext uri="{FF2B5EF4-FFF2-40B4-BE49-F238E27FC236}">
                    <a16:creationId xmlns:a16="http://schemas.microsoft.com/office/drawing/2014/main" id="{56F176C7-C8C2-B1AC-CFB8-79309E5B1E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209433" y="4472900"/>
                <a:ext cx="3346707" cy="2151456"/>
              </a:xfrm>
              <a:prstGeom prst="rect">
                <a:avLst/>
              </a:prstGeom>
            </p:spPr>
          </p:pic>
        </p:grpSp>
        <p:grpSp>
          <p:nvGrpSpPr>
            <p:cNvPr id="11" name="Group 10">
              <a:extLst>
                <a:ext uri="{FF2B5EF4-FFF2-40B4-BE49-F238E27FC236}">
                  <a16:creationId xmlns:a16="http://schemas.microsoft.com/office/drawing/2014/main" id="{0CC20156-D388-9CEA-E6B2-47D195F4A430}"/>
                </a:ext>
              </a:extLst>
            </p:cNvPr>
            <p:cNvGrpSpPr/>
            <p:nvPr/>
          </p:nvGrpSpPr>
          <p:grpSpPr>
            <a:xfrm>
              <a:off x="5105890" y="683695"/>
              <a:ext cx="5447985" cy="3405897"/>
              <a:chOff x="222715" y="1719943"/>
              <a:chExt cx="5053737" cy="4134374"/>
            </a:xfrm>
          </p:grpSpPr>
          <p:sp>
            <p:nvSpPr>
              <p:cNvPr id="13" name="AutoShape 25">
                <a:extLst>
                  <a:ext uri="{FF2B5EF4-FFF2-40B4-BE49-F238E27FC236}">
                    <a16:creationId xmlns:a16="http://schemas.microsoft.com/office/drawing/2014/main" id="{F3102CB6-575F-4F66-90E0-B016C5E057B9}"/>
                  </a:ext>
                </a:extLst>
              </p:cNvPr>
              <p:cNvSpPr>
                <a:spLocks noChangeArrowheads="1"/>
              </p:cNvSpPr>
              <p:nvPr/>
            </p:nvSpPr>
            <p:spPr bwMode="auto">
              <a:xfrm>
                <a:off x="2769642" y="3241940"/>
                <a:ext cx="1080000" cy="1221165"/>
              </a:xfrm>
              <a:prstGeom prst="flowChartAlternateProcess">
                <a:avLst/>
              </a:prstGeom>
              <a:solidFill>
                <a:schemeClr val="bg1"/>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100" b="0" dirty="0">
                    <a:solidFill>
                      <a:prstClr val="black"/>
                    </a:solidFill>
                  </a:rPr>
                  <a:t>Medium risk without mitigation ‘No’</a:t>
                </a:r>
              </a:p>
              <a:p>
                <a:pPr algn="ctr" eaLnBrk="1" hangingPunct="1">
                  <a:spcBef>
                    <a:spcPct val="0"/>
                  </a:spcBef>
                  <a:buSzTx/>
                  <a:buNone/>
                  <a:defRPr/>
                </a:pPr>
                <a:endParaRPr lang="en-GB" sz="1100" b="0" dirty="0">
                  <a:solidFill>
                    <a:prstClr val="black"/>
                  </a:solidFill>
                </a:endParaRPr>
              </a:p>
              <a:p>
                <a:pPr algn="ctr" eaLnBrk="1" hangingPunct="1">
                  <a:spcBef>
                    <a:spcPct val="0"/>
                  </a:spcBef>
                  <a:buSzTx/>
                  <a:buNone/>
                  <a:defRPr/>
                </a:pPr>
                <a:endParaRPr lang="en-GB" sz="1200" b="0" dirty="0">
                  <a:solidFill>
                    <a:prstClr val="black"/>
                  </a:solidFill>
                </a:endParaRPr>
              </a:p>
            </p:txBody>
          </p:sp>
          <p:sp>
            <p:nvSpPr>
              <p:cNvPr id="14" name="AutoShape 25">
                <a:extLst>
                  <a:ext uri="{FF2B5EF4-FFF2-40B4-BE49-F238E27FC236}">
                    <a16:creationId xmlns:a16="http://schemas.microsoft.com/office/drawing/2014/main" id="{2D6D8ECD-3EAC-E78F-1E41-3D348AB8789E}"/>
                  </a:ext>
                </a:extLst>
              </p:cNvPr>
              <p:cNvSpPr>
                <a:spLocks noChangeArrowheads="1"/>
              </p:cNvSpPr>
              <p:nvPr/>
            </p:nvSpPr>
            <p:spPr bwMode="auto">
              <a:xfrm>
                <a:off x="2769365" y="2834298"/>
                <a:ext cx="1080000" cy="306467"/>
              </a:xfrm>
              <a:prstGeom prst="flowChartAlternateProcess">
                <a:avLst/>
              </a:prstGeom>
              <a:solidFill>
                <a:schemeClr val="bg1"/>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200" b="0" dirty="0">
                    <a:solidFill>
                      <a:prstClr val="black"/>
                    </a:solidFill>
                  </a:rPr>
                  <a:t>2 x Yes</a:t>
                </a:r>
              </a:p>
            </p:txBody>
          </p:sp>
          <p:sp>
            <p:nvSpPr>
              <p:cNvPr id="19" name="Rounded Rectangle 143">
                <a:extLst>
                  <a:ext uri="{FF2B5EF4-FFF2-40B4-BE49-F238E27FC236}">
                    <a16:creationId xmlns:a16="http://schemas.microsoft.com/office/drawing/2014/main" id="{4ACCE255-2606-EC37-06D5-D3E181591700}"/>
                  </a:ext>
                </a:extLst>
              </p:cNvPr>
              <p:cNvSpPr/>
              <p:nvPr/>
            </p:nvSpPr>
            <p:spPr>
              <a:xfrm>
                <a:off x="2639482" y="1719943"/>
                <a:ext cx="1296144" cy="4134374"/>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latin typeface="Calibri"/>
                </a:endParaRPr>
              </a:p>
            </p:txBody>
          </p:sp>
          <p:sp>
            <p:nvSpPr>
              <p:cNvPr id="20" name="TextBox 19">
                <a:extLst>
                  <a:ext uri="{FF2B5EF4-FFF2-40B4-BE49-F238E27FC236}">
                    <a16:creationId xmlns:a16="http://schemas.microsoft.com/office/drawing/2014/main" id="{31282E34-BADA-C478-E1C1-7FB4F2B60F7A}"/>
                  </a:ext>
                </a:extLst>
              </p:cNvPr>
              <p:cNvSpPr txBox="1"/>
              <p:nvPr/>
            </p:nvSpPr>
            <p:spPr>
              <a:xfrm>
                <a:off x="2525390" y="2363487"/>
                <a:ext cx="1630667" cy="338554"/>
              </a:xfrm>
              <a:prstGeom prst="rect">
                <a:avLst/>
              </a:prstGeom>
              <a:noFill/>
            </p:spPr>
            <p:txBody>
              <a:bodyPr wrap="square" rtlCol="0">
                <a:spAutoFit/>
              </a:bodyPr>
              <a:lstStyle/>
              <a:p>
                <a:pPr algn="ctr">
                  <a:defRPr/>
                </a:pPr>
                <a:r>
                  <a:rPr lang="en-GB" sz="1600" dirty="0">
                    <a:solidFill>
                      <a:prstClr val="black"/>
                    </a:solidFill>
                    <a:latin typeface="Arial" pitchFamily="34" charset="0"/>
                    <a:cs typeface="Arial" pitchFamily="34" charset="0"/>
                  </a:rPr>
                  <a:t>-1</a:t>
                </a:r>
              </a:p>
            </p:txBody>
          </p:sp>
          <p:sp>
            <p:nvSpPr>
              <p:cNvPr id="21" name="AutoShape 25">
                <a:extLst>
                  <a:ext uri="{FF2B5EF4-FFF2-40B4-BE49-F238E27FC236}">
                    <a16:creationId xmlns:a16="http://schemas.microsoft.com/office/drawing/2014/main" id="{4E878C07-020E-4014-20EC-6CCCDB452016}"/>
                  </a:ext>
                </a:extLst>
              </p:cNvPr>
              <p:cNvSpPr>
                <a:spLocks noChangeArrowheads="1"/>
              </p:cNvSpPr>
              <p:nvPr/>
            </p:nvSpPr>
            <p:spPr bwMode="auto">
              <a:xfrm>
                <a:off x="4078769" y="3241940"/>
                <a:ext cx="1080000" cy="1204436"/>
              </a:xfrm>
              <a:prstGeom prst="flowChartAlternateProcess">
                <a:avLst/>
              </a:prstGeom>
              <a:solidFill>
                <a:schemeClr val="bg1"/>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100" b="0" dirty="0">
                    <a:solidFill>
                      <a:prstClr val="black"/>
                    </a:solidFill>
                  </a:rPr>
                  <a:t>No risk assessment, High risk without mitigation ‘No’</a:t>
                </a:r>
                <a:endParaRPr lang="en-GB" sz="1200" b="0" dirty="0">
                  <a:solidFill>
                    <a:prstClr val="black"/>
                  </a:solidFill>
                </a:endParaRPr>
              </a:p>
            </p:txBody>
          </p:sp>
          <p:sp>
            <p:nvSpPr>
              <p:cNvPr id="23" name="AutoShape 25">
                <a:extLst>
                  <a:ext uri="{FF2B5EF4-FFF2-40B4-BE49-F238E27FC236}">
                    <a16:creationId xmlns:a16="http://schemas.microsoft.com/office/drawing/2014/main" id="{FEA577CD-EDEB-DE6B-E3AD-0C220111DD69}"/>
                  </a:ext>
                </a:extLst>
              </p:cNvPr>
              <p:cNvSpPr>
                <a:spLocks noChangeArrowheads="1"/>
              </p:cNvSpPr>
              <p:nvPr/>
            </p:nvSpPr>
            <p:spPr bwMode="auto">
              <a:xfrm>
                <a:off x="4078492" y="2834298"/>
                <a:ext cx="1080000" cy="306467"/>
              </a:xfrm>
              <a:prstGeom prst="flowChartAlternateProcess">
                <a:avLst/>
              </a:prstGeom>
              <a:solidFill>
                <a:schemeClr val="bg1"/>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200" b="0" dirty="0">
                    <a:solidFill>
                      <a:prstClr val="black"/>
                    </a:solidFill>
                  </a:rPr>
                  <a:t>&lt;2 x Yes</a:t>
                </a:r>
              </a:p>
            </p:txBody>
          </p:sp>
          <p:sp>
            <p:nvSpPr>
              <p:cNvPr id="25" name="Rounded Rectangle 145">
                <a:extLst>
                  <a:ext uri="{FF2B5EF4-FFF2-40B4-BE49-F238E27FC236}">
                    <a16:creationId xmlns:a16="http://schemas.microsoft.com/office/drawing/2014/main" id="{E2886DBF-8237-5CF6-89A4-A7F64F1578CC}"/>
                  </a:ext>
                </a:extLst>
              </p:cNvPr>
              <p:cNvSpPr/>
              <p:nvPr/>
            </p:nvSpPr>
            <p:spPr>
              <a:xfrm>
                <a:off x="3980308" y="1719943"/>
                <a:ext cx="1296144" cy="4134374"/>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latin typeface="Calibri"/>
                </a:endParaRPr>
              </a:p>
            </p:txBody>
          </p:sp>
          <p:sp>
            <p:nvSpPr>
              <p:cNvPr id="26" name="TextBox 25">
                <a:extLst>
                  <a:ext uri="{FF2B5EF4-FFF2-40B4-BE49-F238E27FC236}">
                    <a16:creationId xmlns:a16="http://schemas.microsoft.com/office/drawing/2014/main" id="{26A0B17D-510D-5BC5-9472-62BF4588D579}"/>
                  </a:ext>
                </a:extLst>
              </p:cNvPr>
              <p:cNvSpPr txBox="1"/>
              <p:nvPr/>
            </p:nvSpPr>
            <p:spPr>
              <a:xfrm>
                <a:off x="4444676" y="2357282"/>
                <a:ext cx="367408" cy="338554"/>
              </a:xfrm>
              <a:prstGeom prst="rect">
                <a:avLst/>
              </a:prstGeom>
              <a:noFill/>
            </p:spPr>
            <p:txBody>
              <a:bodyPr wrap="none" rtlCol="0">
                <a:spAutoFit/>
              </a:bodyPr>
              <a:lstStyle/>
              <a:p>
                <a:pPr algn="ctr">
                  <a:defRPr/>
                </a:pPr>
                <a:r>
                  <a:rPr lang="en-GB" sz="1600" dirty="0">
                    <a:solidFill>
                      <a:prstClr val="black"/>
                    </a:solidFill>
                    <a:latin typeface="Arial" pitchFamily="34" charset="0"/>
                    <a:cs typeface="Arial" pitchFamily="34" charset="0"/>
                  </a:rPr>
                  <a:t>-2</a:t>
                </a:r>
              </a:p>
            </p:txBody>
          </p:sp>
          <p:sp>
            <p:nvSpPr>
              <p:cNvPr id="27" name="AutoShape 25">
                <a:extLst>
                  <a:ext uri="{FF2B5EF4-FFF2-40B4-BE49-F238E27FC236}">
                    <a16:creationId xmlns:a16="http://schemas.microsoft.com/office/drawing/2014/main" id="{C4E36BD0-FC3D-748A-1958-579826AFDE30}"/>
                  </a:ext>
                </a:extLst>
              </p:cNvPr>
              <p:cNvSpPr>
                <a:spLocks noChangeArrowheads="1"/>
              </p:cNvSpPr>
              <p:nvPr/>
            </p:nvSpPr>
            <p:spPr bwMode="auto">
              <a:xfrm>
                <a:off x="1445667" y="3241940"/>
                <a:ext cx="1080000" cy="1204436"/>
              </a:xfrm>
              <a:prstGeom prst="flowChartAlternateProcess">
                <a:avLst/>
              </a:prstGeom>
              <a:no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100" b="0" dirty="0">
                    <a:solidFill>
                      <a:prstClr val="black"/>
                    </a:solidFill>
                  </a:rPr>
                  <a:t>Low risk, high / medium risk with mitigation ‘Yes’</a:t>
                </a:r>
              </a:p>
            </p:txBody>
          </p:sp>
          <p:sp>
            <p:nvSpPr>
              <p:cNvPr id="28" name="AutoShape 25">
                <a:extLst>
                  <a:ext uri="{FF2B5EF4-FFF2-40B4-BE49-F238E27FC236}">
                    <a16:creationId xmlns:a16="http://schemas.microsoft.com/office/drawing/2014/main" id="{8719769E-82E0-07EC-8FD4-0F49567B9BCF}"/>
                  </a:ext>
                </a:extLst>
              </p:cNvPr>
              <p:cNvSpPr>
                <a:spLocks noChangeArrowheads="1"/>
              </p:cNvSpPr>
              <p:nvPr/>
            </p:nvSpPr>
            <p:spPr bwMode="auto">
              <a:xfrm>
                <a:off x="1445390" y="2834298"/>
                <a:ext cx="1080000" cy="306467"/>
              </a:xfrm>
              <a:prstGeom prst="flowChartAlternateProcess">
                <a:avLst/>
              </a:prstGeom>
              <a:no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200" b="0" dirty="0">
                    <a:solidFill>
                      <a:prstClr val="black"/>
                    </a:solidFill>
                  </a:rPr>
                  <a:t>3 x Yes</a:t>
                </a:r>
              </a:p>
            </p:txBody>
          </p:sp>
          <p:sp>
            <p:nvSpPr>
              <p:cNvPr id="29" name="Rounded Rectangle 143">
                <a:extLst>
                  <a:ext uri="{FF2B5EF4-FFF2-40B4-BE49-F238E27FC236}">
                    <a16:creationId xmlns:a16="http://schemas.microsoft.com/office/drawing/2014/main" id="{D6B9B5A0-EAE6-4402-CAA0-F78B14C87BEE}"/>
                  </a:ext>
                </a:extLst>
              </p:cNvPr>
              <p:cNvSpPr/>
              <p:nvPr/>
            </p:nvSpPr>
            <p:spPr>
              <a:xfrm>
                <a:off x="1315507" y="1719943"/>
                <a:ext cx="1296144" cy="4134374"/>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latin typeface="Calibri"/>
                </a:endParaRPr>
              </a:p>
            </p:txBody>
          </p:sp>
          <p:sp>
            <p:nvSpPr>
              <p:cNvPr id="31" name="TextBox 30">
                <a:extLst>
                  <a:ext uri="{FF2B5EF4-FFF2-40B4-BE49-F238E27FC236}">
                    <a16:creationId xmlns:a16="http://schemas.microsoft.com/office/drawing/2014/main" id="{576C7451-5571-C50A-8D24-B347CB06FAAC}"/>
                  </a:ext>
                </a:extLst>
              </p:cNvPr>
              <p:cNvSpPr txBox="1"/>
              <p:nvPr/>
            </p:nvSpPr>
            <p:spPr>
              <a:xfrm>
                <a:off x="1754227" y="2390392"/>
                <a:ext cx="418704" cy="338554"/>
              </a:xfrm>
              <a:prstGeom prst="rect">
                <a:avLst/>
              </a:prstGeom>
              <a:noFill/>
            </p:spPr>
            <p:txBody>
              <a:bodyPr wrap="none" rtlCol="0">
                <a:spAutoFit/>
              </a:bodyPr>
              <a:lstStyle/>
              <a:p>
                <a:pPr algn="ctr">
                  <a:defRPr/>
                </a:pPr>
                <a:r>
                  <a:rPr lang="en-GB" sz="1600" dirty="0">
                    <a:solidFill>
                      <a:prstClr val="black"/>
                    </a:solidFill>
                    <a:latin typeface="Arial" pitchFamily="34" charset="0"/>
                    <a:cs typeface="Arial" pitchFamily="34" charset="0"/>
                  </a:rPr>
                  <a:t>+2</a:t>
                </a:r>
              </a:p>
            </p:txBody>
          </p:sp>
          <p:sp>
            <p:nvSpPr>
              <p:cNvPr id="32" name="TextBox 31">
                <a:extLst>
                  <a:ext uri="{FF2B5EF4-FFF2-40B4-BE49-F238E27FC236}">
                    <a16:creationId xmlns:a16="http://schemas.microsoft.com/office/drawing/2014/main" id="{A88E7809-E4C1-B4EA-DEDE-407FA80965C6}"/>
                  </a:ext>
                </a:extLst>
              </p:cNvPr>
              <p:cNvSpPr txBox="1"/>
              <p:nvPr/>
            </p:nvSpPr>
            <p:spPr>
              <a:xfrm>
                <a:off x="1471945" y="1845406"/>
                <a:ext cx="3695178" cy="523220"/>
              </a:xfrm>
              <a:prstGeom prst="rect">
                <a:avLst/>
              </a:prstGeom>
              <a:solidFill>
                <a:schemeClr val="bg1"/>
              </a:solidFill>
            </p:spPr>
            <p:txBody>
              <a:bodyPr wrap="square" rtlCol="0">
                <a:spAutoFit/>
              </a:bodyPr>
              <a:lstStyle/>
              <a:p>
                <a:pPr defTabSz="457200" eaLnBrk="1" fontAlgn="auto" hangingPunct="1">
                  <a:spcBef>
                    <a:spcPts val="0"/>
                  </a:spcBef>
                  <a:spcAft>
                    <a:spcPts val="0"/>
                  </a:spcAft>
                  <a:defRPr/>
                </a:pPr>
                <a:r>
                  <a:rPr lang="en-GB" sz="1400" dirty="0">
                    <a:solidFill>
                      <a:prstClr val="black"/>
                    </a:solidFill>
                    <a:latin typeface="Calibri"/>
                  </a:rPr>
                  <a:t>From a base score of </a:t>
                </a:r>
                <a:r>
                  <a:rPr lang="en-GB" sz="1400" dirty="0">
                    <a:latin typeface="Calibri"/>
                  </a:rPr>
                  <a:t>12, add or subtract points as follows to a maximum of +/- 6</a:t>
                </a:r>
              </a:p>
            </p:txBody>
          </p:sp>
          <p:sp>
            <p:nvSpPr>
              <p:cNvPr id="33" name="AutoShape 26">
                <a:extLst>
                  <a:ext uri="{FF2B5EF4-FFF2-40B4-BE49-F238E27FC236}">
                    <a16:creationId xmlns:a16="http://schemas.microsoft.com/office/drawing/2014/main" id="{6B8659D7-4569-4939-0A72-A201E701E889}"/>
                  </a:ext>
                </a:extLst>
              </p:cNvPr>
              <p:cNvSpPr>
                <a:spLocks noChangeArrowheads="1"/>
              </p:cNvSpPr>
              <p:nvPr/>
            </p:nvSpPr>
            <p:spPr bwMode="auto">
              <a:xfrm>
                <a:off x="240234" y="2834298"/>
                <a:ext cx="989012" cy="306467"/>
              </a:xfrm>
              <a:prstGeom prst="flowChartAlternateProcess">
                <a:avLst/>
              </a:prstGeom>
              <a:solidFill>
                <a:schemeClr val="bg1"/>
              </a:solidFill>
              <a:ln w="9525">
                <a:solidFill>
                  <a:schemeClr val="tx1"/>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200" dirty="0">
                    <a:solidFill>
                      <a:prstClr val="black"/>
                    </a:solidFill>
                    <a:latin typeface="Arial" panose="020B0604020202020204" pitchFamily="34" charset="0"/>
                    <a:cs typeface="Arial" panose="020B0604020202020204" pitchFamily="34" charset="0"/>
                  </a:rPr>
                  <a:t>Waste*</a:t>
                </a:r>
              </a:p>
            </p:txBody>
          </p:sp>
          <p:sp>
            <p:nvSpPr>
              <p:cNvPr id="34" name="AutoShape 26">
                <a:extLst>
                  <a:ext uri="{FF2B5EF4-FFF2-40B4-BE49-F238E27FC236}">
                    <a16:creationId xmlns:a16="http://schemas.microsoft.com/office/drawing/2014/main" id="{1813D1AA-FFE3-6D6D-8297-4523DA864698}"/>
                  </a:ext>
                </a:extLst>
              </p:cNvPr>
              <p:cNvSpPr>
                <a:spLocks noChangeArrowheads="1"/>
              </p:cNvSpPr>
              <p:nvPr/>
            </p:nvSpPr>
            <p:spPr bwMode="auto">
              <a:xfrm>
                <a:off x="244484" y="3339805"/>
                <a:ext cx="989012" cy="510778"/>
              </a:xfrm>
              <a:prstGeom prst="flowChartAlternateProcess">
                <a:avLst/>
              </a:prstGeom>
              <a:solidFill>
                <a:schemeClr val="bg1"/>
              </a:solidFill>
              <a:ln w="9525">
                <a:solidFill>
                  <a:schemeClr val="tx1"/>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200" dirty="0">
                    <a:solidFill>
                      <a:prstClr val="black"/>
                    </a:solidFill>
                    <a:latin typeface="Arial" panose="020B0604020202020204" pitchFamily="34" charset="0"/>
                    <a:cs typeface="Arial" panose="020B0604020202020204" pitchFamily="34" charset="0"/>
                  </a:rPr>
                  <a:t>Air pollution*</a:t>
                </a:r>
              </a:p>
            </p:txBody>
          </p:sp>
          <p:sp>
            <p:nvSpPr>
              <p:cNvPr id="35" name="AutoShape 25">
                <a:extLst>
                  <a:ext uri="{FF2B5EF4-FFF2-40B4-BE49-F238E27FC236}">
                    <a16:creationId xmlns:a16="http://schemas.microsoft.com/office/drawing/2014/main" id="{65EF425D-1FF8-EE2C-4B55-80B521C49911}"/>
                  </a:ext>
                </a:extLst>
              </p:cNvPr>
              <p:cNvSpPr>
                <a:spLocks noChangeArrowheads="1"/>
              </p:cNvSpPr>
              <p:nvPr/>
            </p:nvSpPr>
            <p:spPr bwMode="auto">
              <a:xfrm>
                <a:off x="2747873" y="4537331"/>
                <a:ext cx="1080000" cy="1221165"/>
              </a:xfrm>
              <a:prstGeom prst="flowChartAlternateProcess">
                <a:avLst/>
              </a:prstGeom>
              <a:solidFill>
                <a:schemeClr val="bg1"/>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100" b="0" dirty="0">
                    <a:solidFill>
                      <a:prstClr val="black"/>
                    </a:solidFill>
                  </a:rPr>
                  <a:t>Medium risk without mitigation ‘No’</a:t>
                </a:r>
              </a:p>
              <a:p>
                <a:pPr algn="ctr" eaLnBrk="1" hangingPunct="1">
                  <a:spcBef>
                    <a:spcPct val="0"/>
                  </a:spcBef>
                  <a:buSzTx/>
                  <a:buNone/>
                  <a:defRPr/>
                </a:pPr>
                <a:endParaRPr lang="en-GB" sz="1100" b="0" dirty="0">
                  <a:solidFill>
                    <a:prstClr val="black"/>
                  </a:solidFill>
                </a:endParaRPr>
              </a:p>
              <a:p>
                <a:pPr algn="ctr" eaLnBrk="1" hangingPunct="1">
                  <a:spcBef>
                    <a:spcPct val="0"/>
                  </a:spcBef>
                  <a:buSzTx/>
                  <a:buNone/>
                  <a:defRPr/>
                </a:pPr>
                <a:endParaRPr lang="en-GB" sz="1200" b="0" dirty="0">
                  <a:solidFill>
                    <a:prstClr val="black"/>
                  </a:solidFill>
                </a:endParaRPr>
              </a:p>
            </p:txBody>
          </p:sp>
          <p:sp>
            <p:nvSpPr>
              <p:cNvPr id="36" name="AutoShape 25">
                <a:extLst>
                  <a:ext uri="{FF2B5EF4-FFF2-40B4-BE49-F238E27FC236}">
                    <a16:creationId xmlns:a16="http://schemas.microsoft.com/office/drawing/2014/main" id="{39EB40D1-F947-4608-E9EC-D0FD84DFF9BE}"/>
                  </a:ext>
                </a:extLst>
              </p:cNvPr>
              <p:cNvSpPr>
                <a:spLocks noChangeArrowheads="1"/>
              </p:cNvSpPr>
              <p:nvPr/>
            </p:nvSpPr>
            <p:spPr bwMode="auto">
              <a:xfrm>
                <a:off x="4057000" y="4537331"/>
                <a:ext cx="1080000" cy="1204436"/>
              </a:xfrm>
              <a:prstGeom prst="flowChartAlternateProcess">
                <a:avLst/>
              </a:prstGeom>
              <a:solidFill>
                <a:schemeClr val="bg1"/>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100" b="0" dirty="0">
                    <a:solidFill>
                      <a:prstClr val="black"/>
                    </a:solidFill>
                  </a:rPr>
                  <a:t>No risk assessment, High risk without mitigation ‘No’</a:t>
                </a:r>
                <a:endParaRPr lang="en-GB" sz="1200" b="0" dirty="0">
                  <a:solidFill>
                    <a:prstClr val="black"/>
                  </a:solidFill>
                </a:endParaRPr>
              </a:p>
            </p:txBody>
          </p:sp>
          <p:sp>
            <p:nvSpPr>
              <p:cNvPr id="37" name="AutoShape 25">
                <a:extLst>
                  <a:ext uri="{FF2B5EF4-FFF2-40B4-BE49-F238E27FC236}">
                    <a16:creationId xmlns:a16="http://schemas.microsoft.com/office/drawing/2014/main" id="{490FE198-BC27-38FC-1795-75AD32FB1CB1}"/>
                  </a:ext>
                </a:extLst>
              </p:cNvPr>
              <p:cNvSpPr>
                <a:spLocks noChangeArrowheads="1"/>
              </p:cNvSpPr>
              <p:nvPr/>
            </p:nvSpPr>
            <p:spPr bwMode="auto">
              <a:xfrm>
                <a:off x="1423898" y="4537331"/>
                <a:ext cx="1080000" cy="1204436"/>
              </a:xfrm>
              <a:prstGeom prst="flowChartAlternateProcess">
                <a:avLst/>
              </a:prstGeom>
              <a:no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None/>
                  <a:defRPr/>
                </a:pPr>
                <a:r>
                  <a:rPr lang="en-GB" sz="1100" b="0" dirty="0">
                    <a:solidFill>
                      <a:prstClr val="black"/>
                    </a:solidFill>
                  </a:rPr>
                  <a:t>Low risk, high / medium risk with mitigation ‘Yes’</a:t>
                </a:r>
              </a:p>
            </p:txBody>
          </p:sp>
          <p:sp>
            <p:nvSpPr>
              <p:cNvPr id="54" name="AutoShape 26">
                <a:extLst>
                  <a:ext uri="{FF2B5EF4-FFF2-40B4-BE49-F238E27FC236}">
                    <a16:creationId xmlns:a16="http://schemas.microsoft.com/office/drawing/2014/main" id="{E5119671-CECF-C492-200E-EF685DF941D5}"/>
                  </a:ext>
                </a:extLst>
              </p:cNvPr>
              <p:cNvSpPr>
                <a:spLocks noChangeArrowheads="1"/>
              </p:cNvSpPr>
              <p:nvPr/>
            </p:nvSpPr>
            <p:spPr bwMode="auto">
              <a:xfrm>
                <a:off x="222715" y="4635196"/>
                <a:ext cx="989012" cy="510778"/>
              </a:xfrm>
              <a:prstGeom prst="flowChartAlternateProcess">
                <a:avLst/>
              </a:prstGeom>
              <a:solidFill>
                <a:schemeClr val="bg1"/>
              </a:solidFill>
              <a:ln w="9525">
                <a:solidFill>
                  <a:schemeClr val="tx1"/>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n-GB" altLang="en-US" sz="1200" dirty="0">
                    <a:solidFill>
                      <a:prstClr val="black"/>
                    </a:solidFill>
                    <a:latin typeface="Arial" panose="020B0604020202020204" pitchFamily="34" charset="0"/>
                    <a:cs typeface="Arial" panose="020B0604020202020204" pitchFamily="34" charset="0"/>
                  </a:rPr>
                  <a:t>Water pollution*</a:t>
                </a:r>
              </a:p>
            </p:txBody>
          </p:sp>
        </p:grpSp>
      </p:grpSp>
    </p:spTree>
    <p:extLst>
      <p:ext uri="{BB962C8B-B14F-4D97-AF65-F5344CB8AC3E}">
        <p14:creationId xmlns:p14="http://schemas.microsoft.com/office/powerpoint/2010/main" val="2284078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lstStyle/>
          <a:p>
            <a:r>
              <a:rPr lang="en-GB" dirty="0"/>
              <a:t>Renewability</a:t>
            </a:r>
          </a:p>
        </p:txBody>
      </p:sp>
      <p:grpSp>
        <p:nvGrpSpPr>
          <p:cNvPr id="16" name="Group 15">
            <a:extLst>
              <a:ext uri="{FF2B5EF4-FFF2-40B4-BE49-F238E27FC236}">
                <a16:creationId xmlns:a16="http://schemas.microsoft.com/office/drawing/2014/main" id="{9E949FD1-FB71-43CB-8EC3-26E0991D1B58}"/>
              </a:ext>
            </a:extLst>
          </p:cNvPr>
          <p:cNvGrpSpPr/>
          <p:nvPr/>
        </p:nvGrpSpPr>
        <p:grpSpPr>
          <a:xfrm>
            <a:off x="3004817" y="2225914"/>
            <a:ext cx="5859634" cy="1701105"/>
            <a:chOff x="1480817" y="2225913"/>
            <a:chExt cx="5859634" cy="1701105"/>
          </a:xfrm>
        </p:grpSpPr>
        <p:sp>
          <p:nvSpPr>
            <p:cNvPr id="4" name="AutoShape 26"/>
            <p:cNvSpPr>
              <a:spLocks noChangeArrowheads="1"/>
            </p:cNvSpPr>
            <p:nvPr/>
          </p:nvSpPr>
          <p:spPr bwMode="auto">
            <a:xfrm>
              <a:off x="6260451" y="2717488"/>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17</a:t>
              </a:r>
            </a:p>
          </p:txBody>
        </p:sp>
        <p:sp>
          <p:nvSpPr>
            <p:cNvPr id="8" name="AutoShape 24"/>
            <p:cNvSpPr>
              <a:spLocks noChangeArrowheads="1"/>
            </p:cNvSpPr>
            <p:nvPr/>
          </p:nvSpPr>
          <p:spPr bwMode="auto">
            <a:xfrm>
              <a:off x="3068921" y="2556633"/>
              <a:ext cx="1080000"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Renewable at the same site within 50 years?</a:t>
              </a:r>
            </a:p>
          </p:txBody>
        </p:sp>
        <p:sp>
          <p:nvSpPr>
            <p:cNvPr id="10" name="AutoShape 24"/>
            <p:cNvSpPr>
              <a:spLocks noChangeArrowheads="1"/>
            </p:cNvSpPr>
            <p:nvPr/>
          </p:nvSpPr>
          <p:spPr bwMode="auto">
            <a:xfrm>
              <a:off x="1480817" y="2984743"/>
              <a:ext cx="1080000"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Renewable at the same site within 100 years?</a:t>
              </a:r>
            </a:p>
          </p:txBody>
        </p:sp>
        <p:sp>
          <p:nvSpPr>
            <p:cNvPr id="11" name="AutoShape 24"/>
            <p:cNvSpPr>
              <a:spLocks noChangeArrowheads="1"/>
            </p:cNvSpPr>
            <p:nvPr/>
          </p:nvSpPr>
          <p:spPr bwMode="auto">
            <a:xfrm>
              <a:off x="4685176" y="2225913"/>
              <a:ext cx="1080000"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Renewable at the same site within 5 years?</a:t>
              </a:r>
            </a:p>
          </p:txBody>
        </p:sp>
        <p:sp>
          <p:nvSpPr>
            <p:cNvPr id="12" name="AutoShape 18"/>
            <p:cNvSpPr>
              <a:spLocks noChangeArrowheads="1"/>
            </p:cNvSpPr>
            <p:nvPr/>
          </p:nvSpPr>
          <p:spPr bwMode="auto">
            <a:xfrm>
              <a:off x="4681538" y="3167538"/>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15</a:t>
              </a:r>
            </a:p>
          </p:txBody>
        </p:sp>
        <p:sp>
          <p:nvSpPr>
            <p:cNvPr id="13" name="AutoShape 26"/>
            <p:cNvSpPr>
              <a:spLocks noChangeArrowheads="1"/>
            </p:cNvSpPr>
            <p:nvPr/>
          </p:nvSpPr>
          <p:spPr bwMode="auto">
            <a:xfrm>
              <a:off x="6260451" y="2317948"/>
              <a:ext cx="1080000" cy="306467"/>
            </a:xfrm>
            <a:prstGeom prst="flowChartAlternateProcess">
              <a:avLst/>
            </a:prstGeom>
            <a:solidFill>
              <a:srgbClr val="92D050">
                <a:alpha val="97000"/>
              </a:srgbClr>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20</a:t>
              </a:r>
            </a:p>
          </p:txBody>
        </p:sp>
        <p:cxnSp>
          <p:nvCxnSpPr>
            <p:cNvPr id="3" name="Straight Arrow Connector 2"/>
            <p:cNvCxnSpPr>
              <a:stCxn id="10" idx="3"/>
              <a:endCxn id="8" idx="1"/>
            </p:cNvCxnSpPr>
            <p:nvPr/>
          </p:nvCxnSpPr>
          <p:spPr bwMode="auto">
            <a:xfrm flipV="1">
              <a:off x="2560817" y="2982282"/>
              <a:ext cx="508104" cy="42811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p:cNvCxnSpPr>
              <a:stCxn id="10" idx="3"/>
              <a:endCxn id="6" idx="1"/>
            </p:cNvCxnSpPr>
            <p:nvPr/>
          </p:nvCxnSpPr>
          <p:spPr bwMode="auto">
            <a:xfrm>
              <a:off x="2560817" y="3410392"/>
              <a:ext cx="508104" cy="363393"/>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a:stCxn id="8" idx="3"/>
              <a:endCxn id="11" idx="1"/>
            </p:cNvCxnSpPr>
            <p:nvPr/>
          </p:nvCxnSpPr>
          <p:spPr bwMode="auto">
            <a:xfrm flipV="1">
              <a:off x="4148921" y="2651562"/>
              <a:ext cx="536255" cy="33072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a:stCxn id="8" idx="3"/>
              <a:endCxn id="12" idx="1"/>
            </p:cNvCxnSpPr>
            <p:nvPr/>
          </p:nvCxnSpPr>
          <p:spPr bwMode="auto">
            <a:xfrm>
              <a:off x="4148921" y="2982282"/>
              <a:ext cx="532617" cy="33849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Arrow Connector 20"/>
            <p:cNvCxnSpPr>
              <a:stCxn id="11" idx="3"/>
              <a:endCxn id="13" idx="1"/>
            </p:cNvCxnSpPr>
            <p:nvPr/>
          </p:nvCxnSpPr>
          <p:spPr bwMode="auto">
            <a:xfrm flipV="1">
              <a:off x="5765176" y="2471182"/>
              <a:ext cx="495275" cy="18038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p:cNvCxnSpPr>
              <a:stCxn id="11" idx="3"/>
              <a:endCxn id="4" idx="1"/>
            </p:cNvCxnSpPr>
            <p:nvPr/>
          </p:nvCxnSpPr>
          <p:spPr bwMode="auto">
            <a:xfrm>
              <a:off x="5765176" y="2651562"/>
              <a:ext cx="495275" cy="21916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 name="Text Box 75"/>
            <p:cNvSpPr txBox="1">
              <a:spLocks noChangeArrowheads="1"/>
            </p:cNvSpPr>
            <p:nvPr/>
          </p:nvSpPr>
          <p:spPr bwMode="auto">
            <a:xfrm>
              <a:off x="5733429" y="2288574"/>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60" name="Text Box 75"/>
            <p:cNvSpPr txBox="1">
              <a:spLocks noChangeArrowheads="1"/>
            </p:cNvSpPr>
            <p:nvPr/>
          </p:nvSpPr>
          <p:spPr bwMode="auto">
            <a:xfrm>
              <a:off x="4166633" y="2543179"/>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62" name="Text Box 75"/>
            <p:cNvSpPr txBox="1">
              <a:spLocks noChangeArrowheads="1"/>
            </p:cNvSpPr>
            <p:nvPr/>
          </p:nvSpPr>
          <p:spPr bwMode="auto">
            <a:xfrm>
              <a:off x="2510322" y="2939891"/>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63" name="Text Box 71"/>
            <p:cNvSpPr txBox="1">
              <a:spLocks noChangeArrowheads="1"/>
            </p:cNvSpPr>
            <p:nvPr/>
          </p:nvSpPr>
          <p:spPr bwMode="auto">
            <a:xfrm>
              <a:off x="5733429" y="2743741"/>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sp>
          <p:nvSpPr>
            <p:cNvPr id="64" name="Text Box 71"/>
            <p:cNvSpPr txBox="1">
              <a:spLocks noChangeArrowheads="1"/>
            </p:cNvSpPr>
            <p:nvPr/>
          </p:nvSpPr>
          <p:spPr bwMode="auto">
            <a:xfrm>
              <a:off x="2510322" y="3581286"/>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sp>
          <p:nvSpPr>
            <p:cNvPr id="65" name="Text Box 71"/>
            <p:cNvSpPr txBox="1">
              <a:spLocks noChangeArrowheads="1"/>
            </p:cNvSpPr>
            <p:nvPr/>
          </p:nvSpPr>
          <p:spPr bwMode="auto">
            <a:xfrm>
              <a:off x="4154893" y="3064352"/>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sp>
          <p:nvSpPr>
            <p:cNvPr id="6" name="AutoShape 43"/>
            <p:cNvSpPr>
              <a:spLocks noChangeArrowheads="1"/>
            </p:cNvSpPr>
            <p:nvPr/>
          </p:nvSpPr>
          <p:spPr bwMode="auto">
            <a:xfrm>
              <a:off x="3068921" y="3620551"/>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4"/>
          <p:cNvSpPr>
            <a:spLocks noGrp="1" noChangeArrowheads="1"/>
          </p:cNvSpPr>
          <p:nvPr>
            <p:ph type="title"/>
          </p:nvPr>
        </p:nvSpPr>
        <p:spPr>
          <a:xfrm>
            <a:off x="1981200" y="274638"/>
            <a:ext cx="8229600" cy="1143000"/>
          </a:xfrm>
        </p:spPr>
        <p:txBody>
          <a:bodyPr>
            <a:normAutofit/>
          </a:bodyPr>
          <a:lstStyle/>
          <a:p>
            <a:pPr eaLnBrk="1" hangingPunct="1"/>
            <a:r>
              <a:rPr lang="en-GB" dirty="0"/>
              <a:t>Resource Use Efficiency</a:t>
            </a:r>
          </a:p>
        </p:txBody>
      </p:sp>
      <p:grpSp>
        <p:nvGrpSpPr>
          <p:cNvPr id="51" name="Group 50">
            <a:extLst>
              <a:ext uri="{FF2B5EF4-FFF2-40B4-BE49-F238E27FC236}">
                <a16:creationId xmlns:a16="http://schemas.microsoft.com/office/drawing/2014/main" id="{A43D2AF6-F820-4AB9-94D3-A05FC3510869}"/>
              </a:ext>
            </a:extLst>
          </p:cNvPr>
          <p:cNvGrpSpPr/>
          <p:nvPr/>
        </p:nvGrpSpPr>
        <p:grpSpPr>
          <a:xfrm>
            <a:off x="2231031" y="1538790"/>
            <a:ext cx="7510374" cy="4213620"/>
            <a:chOff x="457200" y="1685573"/>
            <a:chExt cx="7510374" cy="4213620"/>
          </a:xfrm>
        </p:grpSpPr>
        <p:sp>
          <p:nvSpPr>
            <p:cNvPr id="52" name="Text Box 5">
              <a:extLst>
                <a:ext uri="{FF2B5EF4-FFF2-40B4-BE49-F238E27FC236}">
                  <a16:creationId xmlns:a16="http://schemas.microsoft.com/office/drawing/2014/main" id="{094F947D-C4AC-4DCB-B1AE-1A6C21FE2281}"/>
                </a:ext>
              </a:extLst>
            </p:cNvPr>
            <p:cNvSpPr txBox="1">
              <a:spLocks noChangeArrowheads="1"/>
            </p:cNvSpPr>
            <p:nvPr/>
          </p:nvSpPr>
          <p:spPr bwMode="auto">
            <a:xfrm>
              <a:off x="1536998" y="3787199"/>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53" name="AutoShape 8">
              <a:extLst>
                <a:ext uri="{FF2B5EF4-FFF2-40B4-BE49-F238E27FC236}">
                  <a16:creationId xmlns:a16="http://schemas.microsoft.com/office/drawing/2014/main" id="{E88AC4B2-4B7F-4219-8DCF-D1AB84047CFF}"/>
                </a:ext>
              </a:extLst>
            </p:cNvPr>
            <p:cNvSpPr>
              <a:spLocks noChangeArrowheads="1"/>
            </p:cNvSpPr>
            <p:nvPr/>
          </p:nvSpPr>
          <p:spPr bwMode="auto">
            <a:xfrm>
              <a:off x="457200" y="3117059"/>
              <a:ext cx="1080000" cy="476726"/>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Is it a virgin material? </a:t>
              </a:r>
            </a:p>
          </p:txBody>
        </p:sp>
        <p:cxnSp>
          <p:nvCxnSpPr>
            <p:cNvPr id="54" name="AutoShape 11">
              <a:extLst>
                <a:ext uri="{FF2B5EF4-FFF2-40B4-BE49-F238E27FC236}">
                  <a16:creationId xmlns:a16="http://schemas.microsoft.com/office/drawing/2014/main" id="{3C1F9C76-B7E7-4D90-BE0B-8C5540279933}"/>
                </a:ext>
              </a:extLst>
            </p:cNvPr>
            <p:cNvCxnSpPr>
              <a:cxnSpLocks noChangeShapeType="1"/>
              <a:stCxn id="53" idx="3"/>
              <a:endCxn id="69" idx="1"/>
            </p:cNvCxnSpPr>
            <p:nvPr/>
          </p:nvCxnSpPr>
          <p:spPr bwMode="auto">
            <a:xfrm>
              <a:off x="1537200" y="3355422"/>
              <a:ext cx="358220" cy="168451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AutoShape 59">
              <a:extLst>
                <a:ext uri="{FF2B5EF4-FFF2-40B4-BE49-F238E27FC236}">
                  <a16:creationId xmlns:a16="http://schemas.microsoft.com/office/drawing/2014/main" id="{DE9FAAA5-0ABD-4A81-A473-ECC29AB46B30}"/>
                </a:ext>
              </a:extLst>
            </p:cNvPr>
            <p:cNvCxnSpPr>
              <a:cxnSpLocks noChangeShapeType="1"/>
              <a:stCxn id="53" idx="3"/>
              <a:endCxn id="58" idx="1"/>
            </p:cNvCxnSpPr>
            <p:nvPr/>
          </p:nvCxnSpPr>
          <p:spPr bwMode="auto">
            <a:xfrm flipV="1">
              <a:off x="1537200" y="2959188"/>
              <a:ext cx="432168" cy="39623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 name="Text Box 104">
              <a:extLst>
                <a:ext uri="{FF2B5EF4-FFF2-40B4-BE49-F238E27FC236}">
                  <a16:creationId xmlns:a16="http://schemas.microsoft.com/office/drawing/2014/main" id="{0B1C4A6A-89EB-4880-83BB-DCA20E588E32}"/>
                </a:ext>
              </a:extLst>
            </p:cNvPr>
            <p:cNvSpPr txBox="1">
              <a:spLocks noChangeArrowheads="1"/>
            </p:cNvSpPr>
            <p:nvPr/>
          </p:nvSpPr>
          <p:spPr bwMode="auto">
            <a:xfrm>
              <a:off x="1536998" y="2779087"/>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cxnSp>
          <p:nvCxnSpPr>
            <p:cNvPr id="57" name="AutoShape 79">
              <a:extLst>
                <a:ext uri="{FF2B5EF4-FFF2-40B4-BE49-F238E27FC236}">
                  <a16:creationId xmlns:a16="http://schemas.microsoft.com/office/drawing/2014/main" id="{32ED348F-4AE5-4523-8F88-FA0787C36853}"/>
                </a:ext>
              </a:extLst>
            </p:cNvPr>
            <p:cNvCxnSpPr>
              <a:cxnSpLocks noChangeShapeType="1"/>
              <a:stCxn id="58" idx="3"/>
              <a:endCxn id="103" idx="1"/>
            </p:cNvCxnSpPr>
            <p:nvPr/>
          </p:nvCxnSpPr>
          <p:spPr bwMode="auto">
            <a:xfrm flipV="1">
              <a:off x="3049368" y="2204864"/>
              <a:ext cx="360160" cy="75432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8" name="AutoShape 57">
              <a:extLst>
                <a:ext uri="{FF2B5EF4-FFF2-40B4-BE49-F238E27FC236}">
                  <a16:creationId xmlns:a16="http://schemas.microsoft.com/office/drawing/2014/main" id="{9BBAA1D8-3F1C-4E5E-8C87-CDAD7E06BE23}"/>
                </a:ext>
              </a:extLst>
            </p:cNvPr>
            <p:cNvSpPr>
              <a:spLocks noChangeArrowheads="1"/>
            </p:cNvSpPr>
            <p:nvPr/>
          </p:nvSpPr>
          <p:spPr bwMode="auto">
            <a:xfrm>
              <a:off x="1969368" y="2533539"/>
              <a:ext cx="1080000"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Is any in scope waste generated in production?</a:t>
              </a:r>
            </a:p>
          </p:txBody>
        </p:sp>
        <p:cxnSp>
          <p:nvCxnSpPr>
            <p:cNvPr id="59" name="AutoShape 63">
              <a:extLst>
                <a:ext uri="{FF2B5EF4-FFF2-40B4-BE49-F238E27FC236}">
                  <a16:creationId xmlns:a16="http://schemas.microsoft.com/office/drawing/2014/main" id="{48F1FC7B-A004-4A8F-B23C-625240DBA8D7}"/>
                </a:ext>
              </a:extLst>
            </p:cNvPr>
            <p:cNvCxnSpPr>
              <a:cxnSpLocks noChangeShapeType="1"/>
              <a:stCxn id="58" idx="3"/>
              <a:endCxn id="110" idx="1"/>
            </p:cNvCxnSpPr>
            <p:nvPr/>
          </p:nvCxnSpPr>
          <p:spPr bwMode="auto">
            <a:xfrm>
              <a:off x="3049368" y="2959188"/>
              <a:ext cx="360161" cy="69999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0" name="Text Box 70">
              <a:extLst>
                <a:ext uri="{FF2B5EF4-FFF2-40B4-BE49-F238E27FC236}">
                  <a16:creationId xmlns:a16="http://schemas.microsoft.com/office/drawing/2014/main" id="{3B6B7A8E-CD08-4098-B13B-1639B77C72B4}"/>
                </a:ext>
              </a:extLst>
            </p:cNvPr>
            <p:cNvSpPr txBox="1">
              <a:spLocks noChangeArrowheads="1"/>
            </p:cNvSpPr>
            <p:nvPr/>
          </p:nvSpPr>
          <p:spPr bwMode="auto">
            <a:xfrm>
              <a:off x="2977158" y="2220099"/>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cxnSp>
          <p:nvCxnSpPr>
            <p:cNvPr id="63" name="AutoShape 67">
              <a:extLst>
                <a:ext uri="{FF2B5EF4-FFF2-40B4-BE49-F238E27FC236}">
                  <a16:creationId xmlns:a16="http://schemas.microsoft.com/office/drawing/2014/main" id="{91382118-266A-4CC7-A77D-7BB2C1CEECE8}"/>
                </a:ext>
              </a:extLst>
            </p:cNvPr>
            <p:cNvCxnSpPr>
              <a:cxnSpLocks noChangeShapeType="1"/>
              <a:stCxn id="110" idx="3"/>
              <a:endCxn id="97" idx="1"/>
            </p:cNvCxnSpPr>
            <p:nvPr/>
          </p:nvCxnSpPr>
          <p:spPr bwMode="auto">
            <a:xfrm flipV="1">
              <a:off x="4777681" y="3161281"/>
              <a:ext cx="396248" cy="49790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4" name="Group 63">
              <a:extLst>
                <a:ext uri="{FF2B5EF4-FFF2-40B4-BE49-F238E27FC236}">
                  <a16:creationId xmlns:a16="http://schemas.microsoft.com/office/drawing/2014/main" id="{A5F026CF-6E57-4B79-8E18-34E2E153F6D0}"/>
                </a:ext>
              </a:extLst>
            </p:cNvPr>
            <p:cNvGrpSpPr/>
            <p:nvPr/>
          </p:nvGrpSpPr>
          <p:grpSpPr>
            <a:xfrm>
              <a:off x="3409529" y="3124170"/>
              <a:ext cx="2808191" cy="960662"/>
              <a:chOff x="3409529" y="2699597"/>
              <a:chExt cx="2808191" cy="960662"/>
            </a:xfrm>
          </p:grpSpPr>
          <p:sp>
            <p:nvSpPr>
              <p:cNvPr id="110" name="AutoShape 54">
                <a:extLst>
                  <a:ext uri="{FF2B5EF4-FFF2-40B4-BE49-F238E27FC236}">
                    <a16:creationId xmlns:a16="http://schemas.microsoft.com/office/drawing/2014/main" id="{25D0F023-EBEA-43D9-8DBE-95D51DA04862}"/>
                  </a:ext>
                </a:extLst>
              </p:cNvPr>
              <p:cNvSpPr>
                <a:spLocks noChangeArrowheads="1"/>
              </p:cNvSpPr>
              <p:nvPr/>
            </p:nvSpPr>
            <p:spPr bwMode="auto">
              <a:xfrm>
                <a:off x="3409529" y="2808962"/>
                <a:ext cx="1368152"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Is the unrecycled waste &lt;5% of the starting material volume?</a:t>
                </a:r>
              </a:p>
            </p:txBody>
          </p:sp>
          <p:sp>
            <p:nvSpPr>
              <p:cNvPr id="111" name="AutoShape 32">
                <a:extLst>
                  <a:ext uri="{FF2B5EF4-FFF2-40B4-BE49-F238E27FC236}">
                    <a16:creationId xmlns:a16="http://schemas.microsoft.com/office/drawing/2014/main" id="{91B59714-8BE5-494D-8B5E-FBCA850AB215}"/>
                  </a:ext>
                </a:extLst>
              </p:cNvPr>
              <p:cNvSpPr>
                <a:spLocks noChangeArrowheads="1"/>
              </p:cNvSpPr>
              <p:nvPr/>
            </p:nvSpPr>
            <p:spPr bwMode="auto">
              <a:xfrm>
                <a:off x="5137720" y="3316674"/>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6</a:t>
                </a:r>
              </a:p>
            </p:txBody>
          </p:sp>
          <p:cxnSp>
            <p:nvCxnSpPr>
              <p:cNvPr id="112" name="AutoShape 68">
                <a:extLst>
                  <a:ext uri="{FF2B5EF4-FFF2-40B4-BE49-F238E27FC236}">
                    <a16:creationId xmlns:a16="http://schemas.microsoft.com/office/drawing/2014/main" id="{71ADFA7A-96CB-429F-B00F-BBBF31A88036}"/>
                  </a:ext>
                </a:extLst>
              </p:cNvPr>
              <p:cNvCxnSpPr>
                <a:cxnSpLocks noChangeShapeType="1"/>
                <a:stCxn id="110" idx="3"/>
                <a:endCxn id="111" idx="1"/>
              </p:cNvCxnSpPr>
              <p:nvPr/>
            </p:nvCxnSpPr>
            <p:spPr bwMode="auto">
              <a:xfrm>
                <a:off x="4777681" y="3234611"/>
                <a:ext cx="360039" cy="23529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3" name="Text Box 72">
                <a:extLst>
                  <a:ext uri="{FF2B5EF4-FFF2-40B4-BE49-F238E27FC236}">
                    <a16:creationId xmlns:a16="http://schemas.microsoft.com/office/drawing/2014/main" id="{1B7EC46F-3B36-4E56-9996-30ED170C5553}"/>
                  </a:ext>
                </a:extLst>
              </p:cNvPr>
              <p:cNvSpPr txBox="1">
                <a:spLocks noChangeArrowheads="1"/>
              </p:cNvSpPr>
              <p:nvPr/>
            </p:nvSpPr>
            <p:spPr bwMode="auto">
              <a:xfrm>
                <a:off x="4813890" y="3361679"/>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sp>
            <p:nvSpPr>
              <p:cNvPr id="114" name="Text Box 74">
                <a:extLst>
                  <a:ext uri="{FF2B5EF4-FFF2-40B4-BE49-F238E27FC236}">
                    <a16:creationId xmlns:a16="http://schemas.microsoft.com/office/drawing/2014/main" id="{41A80E58-A535-4939-8981-B49A71A75F99}"/>
                  </a:ext>
                </a:extLst>
              </p:cNvPr>
              <p:cNvSpPr txBox="1">
                <a:spLocks noChangeArrowheads="1"/>
              </p:cNvSpPr>
              <p:nvPr/>
            </p:nvSpPr>
            <p:spPr bwMode="auto">
              <a:xfrm>
                <a:off x="4813890" y="2699597"/>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grpSp>
        <p:sp>
          <p:nvSpPr>
            <p:cNvPr id="65" name="Text Box 76">
              <a:extLst>
                <a:ext uri="{FF2B5EF4-FFF2-40B4-BE49-F238E27FC236}">
                  <a16:creationId xmlns:a16="http://schemas.microsoft.com/office/drawing/2014/main" id="{F8387BFC-EB5B-491B-81B2-0F4CC1865A76}"/>
                </a:ext>
              </a:extLst>
            </p:cNvPr>
            <p:cNvSpPr txBox="1">
              <a:spLocks noChangeArrowheads="1"/>
            </p:cNvSpPr>
            <p:nvPr/>
          </p:nvSpPr>
          <p:spPr bwMode="auto">
            <a:xfrm>
              <a:off x="2977480" y="3216857"/>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grpSp>
          <p:nvGrpSpPr>
            <p:cNvPr id="66" name="Group 65">
              <a:extLst>
                <a:ext uri="{FF2B5EF4-FFF2-40B4-BE49-F238E27FC236}">
                  <a16:creationId xmlns:a16="http://schemas.microsoft.com/office/drawing/2014/main" id="{0C519B85-438D-444B-8413-D1E31B885766}"/>
                </a:ext>
              </a:extLst>
            </p:cNvPr>
            <p:cNvGrpSpPr/>
            <p:nvPr/>
          </p:nvGrpSpPr>
          <p:grpSpPr>
            <a:xfrm>
              <a:off x="3409528" y="1685573"/>
              <a:ext cx="2808192" cy="1038582"/>
              <a:chOff x="3409528" y="1685573"/>
              <a:chExt cx="2808192" cy="1038582"/>
            </a:xfrm>
          </p:grpSpPr>
          <p:sp>
            <p:nvSpPr>
              <p:cNvPr id="103" name="AutoShape 46">
                <a:extLst>
                  <a:ext uri="{FF2B5EF4-FFF2-40B4-BE49-F238E27FC236}">
                    <a16:creationId xmlns:a16="http://schemas.microsoft.com/office/drawing/2014/main" id="{DBD282D8-B2D6-467E-BA7D-0531305452FB}"/>
                  </a:ext>
                </a:extLst>
              </p:cNvPr>
              <p:cNvSpPr>
                <a:spLocks noChangeArrowheads="1"/>
              </p:cNvSpPr>
              <p:nvPr/>
            </p:nvSpPr>
            <p:spPr bwMode="auto">
              <a:xfrm>
                <a:off x="3409528" y="1685573"/>
                <a:ext cx="1368152" cy="103858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Is the material used without significant processing </a:t>
                </a:r>
              </a:p>
              <a:p>
                <a:pPr algn="ctr" eaLnBrk="1" hangingPunct="1">
                  <a:spcBef>
                    <a:spcPct val="0"/>
                  </a:spcBef>
                  <a:buSzTx/>
                  <a:buFontTx/>
                  <a:buNone/>
                </a:pPr>
                <a:r>
                  <a:rPr lang="en-GB" sz="1100" b="0" dirty="0">
                    <a:solidFill>
                      <a:schemeClr val="tx1"/>
                    </a:solidFill>
                    <a:cs typeface="Arial" panose="020B0604020202020204" pitchFamily="34" charset="0"/>
                  </a:rPr>
                  <a:t>&lt;8.1 kWh/m</a:t>
                </a:r>
                <a:r>
                  <a:rPr lang="en-GB" sz="1100" b="0" baseline="30000" dirty="0">
                    <a:solidFill>
                      <a:schemeClr val="tx1"/>
                    </a:solidFill>
                    <a:cs typeface="Arial" panose="020B0604020202020204" pitchFamily="34" charset="0"/>
                  </a:rPr>
                  <a:t>3</a:t>
                </a:r>
              </a:p>
            </p:txBody>
          </p:sp>
          <p:cxnSp>
            <p:nvCxnSpPr>
              <p:cNvPr id="104" name="AutoShape 60">
                <a:extLst>
                  <a:ext uri="{FF2B5EF4-FFF2-40B4-BE49-F238E27FC236}">
                    <a16:creationId xmlns:a16="http://schemas.microsoft.com/office/drawing/2014/main" id="{E5D75CE6-A847-46FA-9021-22425C820574}"/>
                  </a:ext>
                </a:extLst>
              </p:cNvPr>
              <p:cNvCxnSpPr>
                <a:cxnSpLocks noChangeShapeType="1"/>
                <a:stCxn id="103" idx="3"/>
                <a:endCxn id="106" idx="1"/>
              </p:cNvCxnSpPr>
              <p:nvPr/>
            </p:nvCxnSpPr>
            <p:spPr bwMode="auto">
              <a:xfrm flipV="1">
                <a:off x="4777680" y="2013293"/>
                <a:ext cx="360040" cy="19157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5" name="Text Box 69">
                <a:extLst>
                  <a:ext uri="{FF2B5EF4-FFF2-40B4-BE49-F238E27FC236}">
                    <a16:creationId xmlns:a16="http://schemas.microsoft.com/office/drawing/2014/main" id="{FEC05D31-2E90-4E05-BD15-B5B2789FB6BF}"/>
                  </a:ext>
                </a:extLst>
              </p:cNvPr>
              <p:cNvSpPr txBox="1">
                <a:spLocks noChangeArrowheads="1"/>
              </p:cNvSpPr>
              <p:nvPr/>
            </p:nvSpPr>
            <p:spPr bwMode="auto">
              <a:xfrm>
                <a:off x="4777680" y="2436123"/>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sp>
            <p:nvSpPr>
              <p:cNvPr id="106" name="AutoShape 9">
                <a:extLst>
                  <a:ext uri="{FF2B5EF4-FFF2-40B4-BE49-F238E27FC236}">
                    <a16:creationId xmlns:a16="http://schemas.microsoft.com/office/drawing/2014/main" id="{57454A9E-B921-4541-8E72-23D1EB22893A}"/>
                  </a:ext>
                </a:extLst>
              </p:cNvPr>
              <p:cNvSpPr>
                <a:spLocks noChangeArrowheads="1"/>
              </p:cNvSpPr>
              <p:nvPr/>
            </p:nvSpPr>
            <p:spPr bwMode="auto">
              <a:xfrm>
                <a:off x="5137720" y="1860059"/>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20</a:t>
                </a:r>
              </a:p>
            </p:txBody>
          </p:sp>
          <p:sp>
            <p:nvSpPr>
              <p:cNvPr id="107" name="AutoShape 61">
                <a:extLst>
                  <a:ext uri="{FF2B5EF4-FFF2-40B4-BE49-F238E27FC236}">
                    <a16:creationId xmlns:a16="http://schemas.microsoft.com/office/drawing/2014/main" id="{DC495EDE-C2F2-43D9-8703-E422978BCBA6}"/>
                  </a:ext>
                </a:extLst>
              </p:cNvPr>
              <p:cNvSpPr>
                <a:spLocks noChangeArrowheads="1"/>
              </p:cNvSpPr>
              <p:nvPr/>
            </p:nvSpPr>
            <p:spPr bwMode="auto">
              <a:xfrm>
                <a:off x="5137720" y="2292107"/>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19</a:t>
                </a:r>
              </a:p>
            </p:txBody>
          </p:sp>
          <p:sp>
            <p:nvSpPr>
              <p:cNvPr id="108" name="Text Box 77">
                <a:extLst>
                  <a:ext uri="{FF2B5EF4-FFF2-40B4-BE49-F238E27FC236}">
                    <a16:creationId xmlns:a16="http://schemas.microsoft.com/office/drawing/2014/main" id="{8B34EF80-4A24-4B37-9365-64B2FF7BBF6E}"/>
                  </a:ext>
                </a:extLst>
              </p:cNvPr>
              <p:cNvSpPr txBox="1">
                <a:spLocks noChangeArrowheads="1"/>
              </p:cNvSpPr>
              <p:nvPr/>
            </p:nvSpPr>
            <p:spPr bwMode="auto">
              <a:xfrm>
                <a:off x="4777680" y="1788051"/>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cxnSp>
            <p:nvCxnSpPr>
              <p:cNvPr id="109" name="AutoShape 80">
                <a:extLst>
                  <a:ext uri="{FF2B5EF4-FFF2-40B4-BE49-F238E27FC236}">
                    <a16:creationId xmlns:a16="http://schemas.microsoft.com/office/drawing/2014/main" id="{16C7D17C-5286-4E36-A1C0-CEEC6B36D741}"/>
                  </a:ext>
                </a:extLst>
              </p:cNvPr>
              <p:cNvCxnSpPr>
                <a:cxnSpLocks noChangeShapeType="1"/>
                <a:stCxn id="103" idx="3"/>
                <a:endCxn id="107" idx="1"/>
              </p:cNvCxnSpPr>
              <p:nvPr/>
            </p:nvCxnSpPr>
            <p:spPr bwMode="auto">
              <a:xfrm>
                <a:off x="4777680" y="2204864"/>
                <a:ext cx="360040" cy="24047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67" name="Group 66">
              <a:extLst>
                <a:ext uri="{FF2B5EF4-FFF2-40B4-BE49-F238E27FC236}">
                  <a16:creationId xmlns:a16="http://schemas.microsoft.com/office/drawing/2014/main" id="{83563646-BA34-493F-AA37-E3255D34D4F0}"/>
                </a:ext>
              </a:extLst>
            </p:cNvPr>
            <p:cNvGrpSpPr/>
            <p:nvPr/>
          </p:nvGrpSpPr>
          <p:grpSpPr>
            <a:xfrm>
              <a:off x="5173929" y="2668260"/>
              <a:ext cx="2793645" cy="1003301"/>
              <a:chOff x="6128034" y="2443010"/>
              <a:chExt cx="2793645" cy="1003301"/>
            </a:xfrm>
          </p:grpSpPr>
          <p:sp>
            <p:nvSpPr>
              <p:cNvPr id="96" name="AutoShape 29">
                <a:extLst>
                  <a:ext uri="{FF2B5EF4-FFF2-40B4-BE49-F238E27FC236}">
                    <a16:creationId xmlns:a16="http://schemas.microsoft.com/office/drawing/2014/main" id="{BBE56EED-7D10-4D4A-8625-0C429A12920F}"/>
                  </a:ext>
                </a:extLst>
              </p:cNvPr>
              <p:cNvSpPr>
                <a:spLocks noChangeArrowheads="1"/>
              </p:cNvSpPr>
              <p:nvPr/>
            </p:nvSpPr>
            <p:spPr bwMode="auto">
              <a:xfrm>
                <a:off x="7841679" y="3007369"/>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17</a:t>
                </a:r>
              </a:p>
            </p:txBody>
          </p:sp>
          <p:sp>
            <p:nvSpPr>
              <p:cNvPr id="97" name="AutoShape 54">
                <a:extLst>
                  <a:ext uri="{FF2B5EF4-FFF2-40B4-BE49-F238E27FC236}">
                    <a16:creationId xmlns:a16="http://schemas.microsoft.com/office/drawing/2014/main" id="{E7DF612A-1141-4D5A-BCBE-A3DD6ABBB5F3}"/>
                  </a:ext>
                </a:extLst>
              </p:cNvPr>
              <p:cNvSpPr>
                <a:spLocks noChangeArrowheads="1"/>
              </p:cNvSpPr>
              <p:nvPr/>
            </p:nvSpPr>
            <p:spPr bwMode="auto">
              <a:xfrm>
                <a:off x="6128034" y="2510382"/>
                <a:ext cx="1368152"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Is the unrecycled waste &lt;1% of the starting material volume?</a:t>
                </a:r>
              </a:p>
            </p:txBody>
          </p:sp>
          <p:cxnSp>
            <p:nvCxnSpPr>
              <p:cNvPr id="98" name="AutoShape 60">
                <a:extLst>
                  <a:ext uri="{FF2B5EF4-FFF2-40B4-BE49-F238E27FC236}">
                    <a16:creationId xmlns:a16="http://schemas.microsoft.com/office/drawing/2014/main" id="{93EAB67A-02DA-4C03-AC1E-AFBB702A485B}"/>
                  </a:ext>
                </a:extLst>
              </p:cNvPr>
              <p:cNvCxnSpPr>
                <a:cxnSpLocks noChangeShapeType="1"/>
                <a:stCxn id="97" idx="3"/>
                <a:endCxn id="102" idx="1"/>
              </p:cNvCxnSpPr>
              <p:nvPr/>
            </p:nvCxnSpPr>
            <p:spPr bwMode="auto">
              <a:xfrm flipV="1">
                <a:off x="7496186" y="2687722"/>
                <a:ext cx="312363" cy="24830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9" name="Text Box 69">
                <a:extLst>
                  <a:ext uri="{FF2B5EF4-FFF2-40B4-BE49-F238E27FC236}">
                    <a16:creationId xmlns:a16="http://schemas.microsoft.com/office/drawing/2014/main" id="{9B911772-B845-429E-9765-4C5356BC8DCC}"/>
                  </a:ext>
                </a:extLst>
              </p:cNvPr>
              <p:cNvSpPr txBox="1">
                <a:spLocks noChangeArrowheads="1"/>
              </p:cNvSpPr>
              <p:nvPr/>
            </p:nvSpPr>
            <p:spPr bwMode="auto">
              <a:xfrm>
                <a:off x="7478387" y="3171673"/>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cxnSp>
            <p:nvCxnSpPr>
              <p:cNvPr id="100" name="AutoShape 80">
                <a:extLst>
                  <a:ext uri="{FF2B5EF4-FFF2-40B4-BE49-F238E27FC236}">
                    <a16:creationId xmlns:a16="http://schemas.microsoft.com/office/drawing/2014/main" id="{036BA4E5-83C7-4DEA-BB1B-45D531E5CC05}"/>
                  </a:ext>
                </a:extLst>
              </p:cNvPr>
              <p:cNvCxnSpPr>
                <a:cxnSpLocks noChangeShapeType="1"/>
                <a:stCxn id="97" idx="3"/>
                <a:endCxn id="96" idx="1"/>
              </p:cNvCxnSpPr>
              <p:nvPr/>
            </p:nvCxnSpPr>
            <p:spPr bwMode="auto">
              <a:xfrm>
                <a:off x="7496186" y="2936031"/>
                <a:ext cx="345493" cy="22457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1" name="Text Box 77">
                <a:extLst>
                  <a:ext uri="{FF2B5EF4-FFF2-40B4-BE49-F238E27FC236}">
                    <a16:creationId xmlns:a16="http://schemas.microsoft.com/office/drawing/2014/main" id="{0006FF95-BD4D-4F61-B4F6-1BBC6B647BBD}"/>
                  </a:ext>
                </a:extLst>
              </p:cNvPr>
              <p:cNvSpPr txBox="1">
                <a:spLocks noChangeArrowheads="1"/>
              </p:cNvSpPr>
              <p:nvPr/>
            </p:nvSpPr>
            <p:spPr bwMode="auto">
              <a:xfrm>
                <a:off x="7496186" y="2443010"/>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102" name="AutoShape 29">
                <a:extLst>
                  <a:ext uri="{FF2B5EF4-FFF2-40B4-BE49-F238E27FC236}">
                    <a16:creationId xmlns:a16="http://schemas.microsoft.com/office/drawing/2014/main" id="{311F909F-6A17-4D70-BB73-5031B683B764}"/>
                  </a:ext>
                </a:extLst>
              </p:cNvPr>
              <p:cNvSpPr>
                <a:spLocks noChangeArrowheads="1"/>
              </p:cNvSpPr>
              <p:nvPr/>
            </p:nvSpPr>
            <p:spPr bwMode="auto">
              <a:xfrm>
                <a:off x="7808549" y="2534488"/>
                <a:ext cx="1080000" cy="306467"/>
              </a:xfrm>
              <a:prstGeom prst="flowChartAlternateProcess">
                <a:avLst/>
              </a:prstGeom>
              <a:solidFill>
                <a:srgbClr val="92D05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18</a:t>
                </a:r>
              </a:p>
            </p:txBody>
          </p:sp>
        </p:grpSp>
        <p:grpSp>
          <p:nvGrpSpPr>
            <p:cNvPr id="68" name="Group 67">
              <a:extLst>
                <a:ext uri="{FF2B5EF4-FFF2-40B4-BE49-F238E27FC236}">
                  <a16:creationId xmlns:a16="http://schemas.microsoft.com/office/drawing/2014/main" id="{1D644A6C-BE98-4673-9C1C-B8E76685D1AA}"/>
                </a:ext>
              </a:extLst>
            </p:cNvPr>
            <p:cNvGrpSpPr/>
            <p:nvPr/>
          </p:nvGrpSpPr>
          <p:grpSpPr>
            <a:xfrm>
              <a:off x="1895420" y="4156035"/>
              <a:ext cx="5993759" cy="1743158"/>
              <a:chOff x="1873813" y="4438715"/>
              <a:chExt cx="5993759" cy="1743158"/>
            </a:xfrm>
          </p:grpSpPr>
          <p:sp>
            <p:nvSpPr>
              <p:cNvPr id="69" name="AutoShape 48">
                <a:extLst>
                  <a:ext uri="{FF2B5EF4-FFF2-40B4-BE49-F238E27FC236}">
                    <a16:creationId xmlns:a16="http://schemas.microsoft.com/office/drawing/2014/main" id="{775D0D44-D792-4603-8A35-14C84FC95195}"/>
                  </a:ext>
                </a:extLst>
              </p:cNvPr>
              <p:cNvSpPr>
                <a:spLocks noChangeArrowheads="1"/>
              </p:cNvSpPr>
              <p:nvPr/>
            </p:nvSpPr>
            <p:spPr bwMode="auto">
              <a:xfrm>
                <a:off x="1873813" y="4896972"/>
                <a:ext cx="1076767"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Is any in scope waste generated in production?</a:t>
                </a:r>
              </a:p>
            </p:txBody>
          </p:sp>
          <p:sp>
            <p:nvSpPr>
              <p:cNvPr id="70" name="Text Box 93">
                <a:extLst>
                  <a:ext uri="{FF2B5EF4-FFF2-40B4-BE49-F238E27FC236}">
                    <a16:creationId xmlns:a16="http://schemas.microsoft.com/office/drawing/2014/main" id="{A766C219-5FD7-410F-824A-A79CE170BD26}"/>
                  </a:ext>
                </a:extLst>
              </p:cNvPr>
              <p:cNvSpPr txBox="1">
                <a:spLocks noChangeArrowheads="1"/>
              </p:cNvSpPr>
              <p:nvPr/>
            </p:nvSpPr>
            <p:spPr bwMode="auto">
              <a:xfrm>
                <a:off x="2878250" y="5442016"/>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grpSp>
            <p:nvGrpSpPr>
              <p:cNvPr id="71" name="Group 70">
                <a:extLst>
                  <a:ext uri="{FF2B5EF4-FFF2-40B4-BE49-F238E27FC236}">
                    <a16:creationId xmlns:a16="http://schemas.microsoft.com/office/drawing/2014/main" id="{EADEA8CF-CECC-4C0F-9A69-7A49DED18433}"/>
                  </a:ext>
                </a:extLst>
              </p:cNvPr>
              <p:cNvGrpSpPr/>
              <p:nvPr/>
            </p:nvGrpSpPr>
            <p:grpSpPr>
              <a:xfrm>
                <a:off x="2937328" y="4787735"/>
                <a:ext cx="3230462" cy="1394138"/>
                <a:chOff x="3036236" y="3789065"/>
                <a:chExt cx="3230462" cy="1394138"/>
              </a:xfrm>
            </p:grpSpPr>
            <p:sp>
              <p:nvSpPr>
                <p:cNvPr id="82" name="Text Box 97">
                  <a:extLst>
                    <a:ext uri="{FF2B5EF4-FFF2-40B4-BE49-F238E27FC236}">
                      <a16:creationId xmlns:a16="http://schemas.microsoft.com/office/drawing/2014/main" id="{2C5F3D93-56CC-4B17-A9C4-16780AC242EB}"/>
                    </a:ext>
                  </a:extLst>
                </p:cNvPr>
                <p:cNvSpPr txBox="1">
                  <a:spLocks noChangeArrowheads="1"/>
                </p:cNvSpPr>
                <p:nvPr/>
              </p:nvSpPr>
              <p:spPr bwMode="auto">
                <a:xfrm>
                  <a:off x="4731470" y="3924856"/>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cxnSp>
              <p:nvCxnSpPr>
                <p:cNvPr id="83" name="AutoShape 81">
                  <a:extLst>
                    <a:ext uri="{FF2B5EF4-FFF2-40B4-BE49-F238E27FC236}">
                      <a16:creationId xmlns:a16="http://schemas.microsoft.com/office/drawing/2014/main" id="{D6EEA288-57E5-4F77-B4B6-9B7B5B56ADA2}"/>
                    </a:ext>
                  </a:extLst>
                </p:cNvPr>
                <p:cNvCxnSpPr>
                  <a:cxnSpLocks noChangeShapeType="1"/>
                  <a:stCxn id="69" idx="3"/>
                  <a:endCxn id="94" idx="1"/>
                </p:cNvCxnSpPr>
                <p:nvPr/>
              </p:nvCxnSpPr>
              <p:spPr bwMode="auto">
                <a:xfrm flipV="1">
                  <a:off x="3036236" y="3942299"/>
                  <a:ext cx="373292" cy="38165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4" name="AutoShape 82">
                  <a:extLst>
                    <a:ext uri="{FF2B5EF4-FFF2-40B4-BE49-F238E27FC236}">
                      <a16:creationId xmlns:a16="http://schemas.microsoft.com/office/drawing/2014/main" id="{97F69BF1-5C37-4D8E-B113-E05DD359758A}"/>
                    </a:ext>
                  </a:extLst>
                </p:cNvPr>
                <p:cNvCxnSpPr>
                  <a:cxnSpLocks noChangeShapeType="1"/>
                  <a:stCxn id="69" idx="3"/>
                  <a:endCxn id="85" idx="1"/>
                </p:cNvCxnSpPr>
                <p:nvPr/>
              </p:nvCxnSpPr>
              <p:spPr bwMode="auto">
                <a:xfrm>
                  <a:off x="3036236" y="4323951"/>
                  <a:ext cx="385383" cy="30104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5" name="AutoShape 56">
                  <a:extLst>
                    <a:ext uri="{FF2B5EF4-FFF2-40B4-BE49-F238E27FC236}">
                      <a16:creationId xmlns:a16="http://schemas.microsoft.com/office/drawing/2014/main" id="{02284EAC-D2A2-4E6F-804C-0FD0237515C8}"/>
                    </a:ext>
                  </a:extLst>
                </p:cNvPr>
                <p:cNvSpPr>
                  <a:spLocks noChangeArrowheads="1"/>
                </p:cNvSpPr>
                <p:nvPr/>
              </p:nvSpPr>
              <p:spPr bwMode="auto">
                <a:xfrm>
                  <a:off x="3421619" y="4199348"/>
                  <a:ext cx="1356062"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Is the unrecycled waste &lt;5% of the starting material volume?</a:t>
                  </a:r>
                </a:p>
              </p:txBody>
            </p:sp>
            <p:sp>
              <p:nvSpPr>
                <p:cNvPr id="90" name="Text Box 86">
                  <a:extLst>
                    <a:ext uri="{FF2B5EF4-FFF2-40B4-BE49-F238E27FC236}">
                      <a16:creationId xmlns:a16="http://schemas.microsoft.com/office/drawing/2014/main" id="{C4CEE18C-05C0-42EA-B470-6FD8F658303E}"/>
                    </a:ext>
                  </a:extLst>
                </p:cNvPr>
                <p:cNvSpPr txBox="1">
                  <a:spLocks noChangeArrowheads="1"/>
                </p:cNvSpPr>
                <p:nvPr/>
              </p:nvSpPr>
              <p:spPr bwMode="auto">
                <a:xfrm>
                  <a:off x="4871286" y="4167540"/>
                  <a:ext cx="1395412" cy="10156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GB" dirty="0"/>
                </a:p>
                <a:p>
                  <a:pPr>
                    <a:spcBef>
                      <a:spcPct val="50000"/>
                    </a:spcBef>
                  </a:pPr>
                  <a:endParaRPr lang="en-GB" dirty="0"/>
                </a:p>
              </p:txBody>
            </p:sp>
            <p:sp>
              <p:nvSpPr>
                <p:cNvPr id="91" name="AutoShape 4">
                  <a:extLst>
                    <a:ext uri="{FF2B5EF4-FFF2-40B4-BE49-F238E27FC236}">
                      <a16:creationId xmlns:a16="http://schemas.microsoft.com/office/drawing/2014/main" id="{E8D4F9B4-1FBE-450A-B077-F0C9AE35D55A}"/>
                    </a:ext>
                  </a:extLst>
                </p:cNvPr>
                <p:cNvSpPr>
                  <a:spLocks noChangeArrowheads="1"/>
                </p:cNvSpPr>
                <p:nvPr/>
              </p:nvSpPr>
              <p:spPr bwMode="auto">
                <a:xfrm>
                  <a:off x="5137840" y="4683167"/>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a:t>
                  </a:r>
                </a:p>
              </p:txBody>
            </p:sp>
            <p:cxnSp>
              <p:nvCxnSpPr>
                <p:cNvPr id="92" name="AutoShape 91">
                  <a:extLst>
                    <a:ext uri="{FF2B5EF4-FFF2-40B4-BE49-F238E27FC236}">
                      <a16:creationId xmlns:a16="http://schemas.microsoft.com/office/drawing/2014/main" id="{E7571755-4EF3-4BC1-8AE9-C6819C94C6AA}"/>
                    </a:ext>
                  </a:extLst>
                </p:cNvPr>
                <p:cNvCxnSpPr>
                  <a:cxnSpLocks noChangeShapeType="1"/>
                  <a:stCxn id="85" idx="3"/>
                  <a:endCxn id="91" idx="1"/>
                </p:cNvCxnSpPr>
                <p:nvPr/>
              </p:nvCxnSpPr>
              <p:spPr bwMode="auto">
                <a:xfrm>
                  <a:off x="4777681" y="4624997"/>
                  <a:ext cx="360159" cy="21140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3" name="Text Box 99">
                  <a:extLst>
                    <a:ext uri="{FF2B5EF4-FFF2-40B4-BE49-F238E27FC236}">
                      <a16:creationId xmlns:a16="http://schemas.microsoft.com/office/drawing/2014/main" id="{FFBFC255-4BAB-4F5B-893D-B88DF089C949}"/>
                    </a:ext>
                  </a:extLst>
                </p:cNvPr>
                <p:cNvSpPr txBox="1">
                  <a:spLocks noChangeArrowheads="1"/>
                </p:cNvSpPr>
                <p:nvPr/>
              </p:nvSpPr>
              <p:spPr bwMode="auto">
                <a:xfrm>
                  <a:off x="4793848" y="4773177"/>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sp>
              <p:nvSpPr>
                <p:cNvPr id="94" name="AutoShape 34">
                  <a:extLst>
                    <a:ext uri="{FF2B5EF4-FFF2-40B4-BE49-F238E27FC236}">
                      <a16:creationId xmlns:a16="http://schemas.microsoft.com/office/drawing/2014/main" id="{81276F02-69E1-4C7E-A1EC-52F929D10F88}"/>
                    </a:ext>
                  </a:extLst>
                </p:cNvPr>
                <p:cNvSpPr>
                  <a:spLocks noChangeArrowheads="1"/>
                </p:cNvSpPr>
                <p:nvPr/>
              </p:nvSpPr>
              <p:spPr bwMode="auto">
                <a:xfrm>
                  <a:off x="3409528" y="3789065"/>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15</a:t>
                  </a:r>
                </a:p>
              </p:txBody>
            </p:sp>
            <p:sp>
              <p:nvSpPr>
                <p:cNvPr id="95" name="Text Box 70">
                  <a:extLst>
                    <a:ext uri="{FF2B5EF4-FFF2-40B4-BE49-F238E27FC236}">
                      <a16:creationId xmlns:a16="http://schemas.microsoft.com/office/drawing/2014/main" id="{B0E9B6B4-CCEE-442A-AA1A-D56624097EFD}"/>
                    </a:ext>
                  </a:extLst>
                </p:cNvPr>
                <p:cNvSpPr txBox="1">
                  <a:spLocks noChangeArrowheads="1"/>
                </p:cNvSpPr>
                <p:nvPr/>
              </p:nvSpPr>
              <p:spPr bwMode="auto">
                <a:xfrm>
                  <a:off x="3052255" y="3804275"/>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grpSp>
          <p:grpSp>
            <p:nvGrpSpPr>
              <p:cNvPr id="72" name="Group 71">
                <a:extLst>
                  <a:ext uri="{FF2B5EF4-FFF2-40B4-BE49-F238E27FC236}">
                    <a16:creationId xmlns:a16="http://schemas.microsoft.com/office/drawing/2014/main" id="{88075A94-023B-4832-A23D-05B9E2C6E239}"/>
                  </a:ext>
                </a:extLst>
              </p:cNvPr>
              <p:cNvGrpSpPr/>
              <p:nvPr/>
            </p:nvGrpSpPr>
            <p:grpSpPr>
              <a:xfrm>
                <a:off x="5071469" y="4438715"/>
                <a:ext cx="2796103" cy="1003301"/>
                <a:chOff x="6092125" y="3633004"/>
                <a:chExt cx="2796103" cy="1003301"/>
              </a:xfrm>
            </p:grpSpPr>
            <p:sp>
              <p:nvSpPr>
                <p:cNvPr id="74" name="AutoShape 31">
                  <a:extLst>
                    <a:ext uri="{FF2B5EF4-FFF2-40B4-BE49-F238E27FC236}">
                      <a16:creationId xmlns:a16="http://schemas.microsoft.com/office/drawing/2014/main" id="{B061D6AD-0722-4F11-AC7A-FE2C50166C78}"/>
                    </a:ext>
                  </a:extLst>
                </p:cNvPr>
                <p:cNvSpPr>
                  <a:spLocks noChangeArrowheads="1"/>
                </p:cNvSpPr>
                <p:nvPr/>
              </p:nvSpPr>
              <p:spPr bwMode="auto">
                <a:xfrm>
                  <a:off x="7808228" y="427844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8</a:t>
                  </a:r>
                </a:p>
              </p:txBody>
            </p:sp>
            <p:sp>
              <p:nvSpPr>
                <p:cNvPr id="75" name="AutoShape 54">
                  <a:extLst>
                    <a:ext uri="{FF2B5EF4-FFF2-40B4-BE49-F238E27FC236}">
                      <a16:creationId xmlns:a16="http://schemas.microsoft.com/office/drawing/2014/main" id="{3BD43527-9B4C-456E-B344-E89F46A0600C}"/>
                    </a:ext>
                  </a:extLst>
                </p:cNvPr>
                <p:cNvSpPr>
                  <a:spLocks noChangeArrowheads="1"/>
                </p:cNvSpPr>
                <p:nvPr/>
              </p:nvSpPr>
              <p:spPr bwMode="auto">
                <a:xfrm>
                  <a:off x="6092125" y="3692311"/>
                  <a:ext cx="1368152"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Is the unrecycled waste &lt;1% of the starting material volume?</a:t>
                  </a:r>
                </a:p>
              </p:txBody>
            </p:sp>
            <p:cxnSp>
              <p:nvCxnSpPr>
                <p:cNvPr id="76" name="AutoShape 60">
                  <a:extLst>
                    <a:ext uri="{FF2B5EF4-FFF2-40B4-BE49-F238E27FC236}">
                      <a16:creationId xmlns:a16="http://schemas.microsoft.com/office/drawing/2014/main" id="{CD87C22B-4CEA-4F65-8BBD-CA280EF0038F}"/>
                    </a:ext>
                  </a:extLst>
                </p:cNvPr>
                <p:cNvCxnSpPr>
                  <a:cxnSpLocks noChangeShapeType="1"/>
                </p:cNvCxnSpPr>
                <p:nvPr/>
              </p:nvCxnSpPr>
              <p:spPr bwMode="auto">
                <a:xfrm flipV="1">
                  <a:off x="7430388" y="3912191"/>
                  <a:ext cx="360040" cy="19157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7" name="Text Box 69">
                  <a:extLst>
                    <a:ext uri="{FF2B5EF4-FFF2-40B4-BE49-F238E27FC236}">
                      <a16:creationId xmlns:a16="http://schemas.microsoft.com/office/drawing/2014/main" id="{EC6AFCFC-907C-4368-A042-4F2A06C81BB4}"/>
                    </a:ext>
                  </a:extLst>
                </p:cNvPr>
                <p:cNvSpPr txBox="1">
                  <a:spLocks noChangeArrowheads="1"/>
                </p:cNvSpPr>
                <p:nvPr/>
              </p:nvSpPr>
              <p:spPr bwMode="auto">
                <a:xfrm>
                  <a:off x="7430388" y="4361667"/>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N</a:t>
                  </a:r>
                </a:p>
              </p:txBody>
            </p:sp>
            <p:cxnSp>
              <p:nvCxnSpPr>
                <p:cNvPr id="78" name="AutoShape 80">
                  <a:extLst>
                    <a:ext uri="{FF2B5EF4-FFF2-40B4-BE49-F238E27FC236}">
                      <a16:creationId xmlns:a16="http://schemas.microsoft.com/office/drawing/2014/main" id="{87CDD789-0916-4A51-88AF-0F904F32F16E}"/>
                    </a:ext>
                  </a:extLst>
                </p:cNvPr>
                <p:cNvCxnSpPr>
                  <a:cxnSpLocks noChangeShapeType="1"/>
                  <a:stCxn id="75" idx="3"/>
                  <a:endCxn id="74" idx="1"/>
                </p:cNvCxnSpPr>
                <p:nvPr/>
              </p:nvCxnSpPr>
              <p:spPr bwMode="auto">
                <a:xfrm>
                  <a:off x="7460277" y="4117960"/>
                  <a:ext cx="347951" cy="31372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9" name="Text Box 77">
                  <a:extLst>
                    <a:ext uri="{FF2B5EF4-FFF2-40B4-BE49-F238E27FC236}">
                      <a16:creationId xmlns:a16="http://schemas.microsoft.com/office/drawing/2014/main" id="{34011CD5-95FB-41EA-BE12-D59F367F8883}"/>
                    </a:ext>
                  </a:extLst>
                </p:cNvPr>
                <p:cNvSpPr txBox="1">
                  <a:spLocks noChangeArrowheads="1"/>
                </p:cNvSpPr>
                <p:nvPr/>
              </p:nvSpPr>
              <p:spPr bwMode="auto">
                <a:xfrm>
                  <a:off x="7448187" y="3633004"/>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cs typeface="Arial" panose="020B0604020202020204" pitchFamily="34" charset="0"/>
                    </a:rPr>
                    <a:t>Y</a:t>
                  </a:r>
                </a:p>
              </p:txBody>
            </p:sp>
            <p:sp>
              <p:nvSpPr>
                <p:cNvPr id="80" name="AutoShape 29">
                  <a:extLst>
                    <a:ext uri="{FF2B5EF4-FFF2-40B4-BE49-F238E27FC236}">
                      <a16:creationId xmlns:a16="http://schemas.microsoft.com/office/drawing/2014/main" id="{E06E6553-921B-4D87-9AC7-5A3255F8CDBC}"/>
                    </a:ext>
                  </a:extLst>
                </p:cNvPr>
                <p:cNvSpPr>
                  <a:spLocks noChangeArrowheads="1"/>
                </p:cNvSpPr>
                <p:nvPr/>
              </p:nvSpPr>
              <p:spPr bwMode="auto">
                <a:xfrm>
                  <a:off x="7793629" y="3799418"/>
                  <a:ext cx="1080000" cy="306467"/>
                </a:xfrm>
                <a:prstGeom prst="flowChartAlternateProcess">
                  <a:avLst/>
                </a:prstGeom>
                <a:solidFill>
                  <a:srgbClr val="FFFF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cs typeface="Arial" panose="020B0604020202020204" pitchFamily="34" charset="0"/>
                    </a:rPr>
                    <a:t>12</a:t>
                  </a:r>
                </a:p>
              </p:txBody>
            </p:sp>
          </p:grpSp>
          <p:cxnSp>
            <p:nvCxnSpPr>
              <p:cNvPr id="73" name="AutoShape 90">
                <a:extLst>
                  <a:ext uri="{FF2B5EF4-FFF2-40B4-BE49-F238E27FC236}">
                    <a16:creationId xmlns:a16="http://schemas.microsoft.com/office/drawing/2014/main" id="{1AF20D8E-B1FF-4083-9A4A-DF0B8630B148}"/>
                  </a:ext>
                </a:extLst>
              </p:cNvPr>
              <p:cNvCxnSpPr>
                <a:cxnSpLocks noChangeShapeType="1"/>
                <a:stCxn id="85" idx="3"/>
                <a:endCxn id="75" idx="1"/>
              </p:cNvCxnSpPr>
              <p:nvPr/>
            </p:nvCxnSpPr>
            <p:spPr bwMode="auto">
              <a:xfrm flipV="1">
                <a:off x="4678773" y="4923671"/>
                <a:ext cx="392696" cy="69999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extLst>
      <p:ext uri="{BB962C8B-B14F-4D97-AF65-F5344CB8AC3E}">
        <p14:creationId xmlns:p14="http://schemas.microsoft.com/office/powerpoint/2010/main" val="4149366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81200" y="274638"/>
            <a:ext cx="8229600" cy="814102"/>
          </a:xfrm>
        </p:spPr>
        <p:txBody>
          <a:bodyPr/>
          <a:lstStyle/>
          <a:p>
            <a:pPr eaLnBrk="1" hangingPunct="1"/>
            <a:r>
              <a:rPr lang="en-GB" dirty="0"/>
              <a:t>Water Use</a:t>
            </a:r>
          </a:p>
        </p:txBody>
      </p:sp>
      <p:grpSp>
        <p:nvGrpSpPr>
          <p:cNvPr id="3" name="Group 2">
            <a:extLst>
              <a:ext uri="{FF2B5EF4-FFF2-40B4-BE49-F238E27FC236}">
                <a16:creationId xmlns:a16="http://schemas.microsoft.com/office/drawing/2014/main" id="{DDC3A201-6898-CE8D-D03F-8330E81BF8F4}"/>
              </a:ext>
            </a:extLst>
          </p:cNvPr>
          <p:cNvGrpSpPr/>
          <p:nvPr/>
        </p:nvGrpSpPr>
        <p:grpSpPr>
          <a:xfrm>
            <a:off x="2710384" y="1180306"/>
            <a:ext cx="6525725" cy="4266907"/>
            <a:chOff x="2710384" y="1180306"/>
            <a:chExt cx="6525725" cy="4266907"/>
          </a:xfrm>
        </p:grpSpPr>
        <p:sp>
          <p:nvSpPr>
            <p:cNvPr id="4" name="Text Box 5">
              <a:extLst>
                <a:ext uri="{FF2B5EF4-FFF2-40B4-BE49-F238E27FC236}">
                  <a16:creationId xmlns:a16="http://schemas.microsoft.com/office/drawing/2014/main" id="{245EF219-388A-3486-9603-03F8A0CAC1BE}"/>
                </a:ext>
              </a:extLst>
            </p:cNvPr>
            <p:cNvSpPr txBox="1">
              <a:spLocks noChangeArrowheads="1"/>
            </p:cNvSpPr>
            <p:nvPr/>
          </p:nvSpPr>
          <p:spPr bwMode="auto">
            <a:xfrm>
              <a:off x="3906536" y="3092293"/>
              <a:ext cx="3603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solidFill>
                    <a:prstClr val="black"/>
                  </a:solidFill>
                  <a:effectLst>
                    <a:outerShdw blurRad="38100" dist="38100" dir="2700000" algn="tl">
                      <a:srgbClr val="C0C0C0"/>
                    </a:outerShdw>
                  </a:effectLst>
                  <a:latin typeface="Arial" panose="020B0604020202020204" pitchFamily="34" charset="0"/>
                </a:rPr>
                <a:t>Y</a:t>
              </a:r>
            </a:p>
          </p:txBody>
        </p:sp>
        <p:sp>
          <p:nvSpPr>
            <p:cNvPr id="5" name="AutoShape 8">
              <a:extLst>
                <a:ext uri="{FF2B5EF4-FFF2-40B4-BE49-F238E27FC236}">
                  <a16:creationId xmlns:a16="http://schemas.microsoft.com/office/drawing/2014/main" id="{4581B6F0-5FF6-AA87-DC61-44F3892E5145}"/>
                </a:ext>
              </a:extLst>
            </p:cNvPr>
            <p:cNvSpPr>
              <a:spLocks noChangeArrowheads="1"/>
            </p:cNvSpPr>
            <p:nvPr/>
          </p:nvSpPr>
          <p:spPr bwMode="auto">
            <a:xfrm>
              <a:off x="2710384" y="2177311"/>
              <a:ext cx="1187450"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Do you use </a:t>
              </a:r>
            </a:p>
            <a:p>
              <a:pPr algn="ctr" eaLnBrk="1" hangingPunct="1">
                <a:spcBef>
                  <a:spcPct val="0"/>
                </a:spcBef>
                <a:buSzTx/>
                <a:buNone/>
                <a:defRPr/>
              </a:pPr>
              <a:r>
                <a:rPr lang="en-GB" sz="1100" b="0" dirty="0">
                  <a:solidFill>
                    <a:prstClr val="black"/>
                  </a:solidFill>
                </a:rPr>
                <a:t>potable or abstracted water? </a:t>
              </a:r>
            </a:p>
          </p:txBody>
        </p:sp>
        <p:cxnSp>
          <p:nvCxnSpPr>
            <p:cNvPr id="6" name="AutoShape 10">
              <a:extLst>
                <a:ext uri="{FF2B5EF4-FFF2-40B4-BE49-F238E27FC236}">
                  <a16:creationId xmlns:a16="http://schemas.microsoft.com/office/drawing/2014/main" id="{E55864EA-734F-A2F6-9ADB-2A69A0C0D4E0}"/>
                </a:ext>
              </a:extLst>
            </p:cNvPr>
            <p:cNvCxnSpPr>
              <a:cxnSpLocks noChangeShapeType="1"/>
              <a:stCxn id="5" idx="3"/>
              <a:endCxn id="10" idx="1"/>
            </p:cNvCxnSpPr>
            <p:nvPr/>
          </p:nvCxnSpPr>
          <p:spPr bwMode="auto">
            <a:xfrm flipV="1">
              <a:off x="3897834" y="2125757"/>
              <a:ext cx="477855" cy="47720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AutoShape 11">
              <a:extLst>
                <a:ext uri="{FF2B5EF4-FFF2-40B4-BE49-F238E27FC236}">
                  <a16:creationId xmlns:a16="http://schemas.microsoft.com/office/drawing/2014/main" id="{B3084788-9D3A-E736-A940-13ECD9C501F4}"/>
                </a:ext>
              </a:extLst>
            </p:cNvPr>
            <p:cNvCxnSpPr>
              <a:cxnSpLocks noChangeShapeType="1"/>
              <a:stCxn id="5" idx="3"/>
              <a:endCxn id="9" idx="1"/>
            </p:cNvCxnSpPr>
            <p:nvPr/>
          </p:nvCxnSpPr>
          <p:spPr bwMode="auto">
            <a:xfrm>
              <a:off x="3897834" y="2602960"/>
              <a:ext cx="432730" cy="54185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 Box 14">
              <a:extLst>
                <a:ext uri="{FF2B5EF4-FFF2-40B4-BE49-F238E27FC236}">
                  <a16:creationId xmlns:a16="http://schemas.microsoft.com/office/drawing/2014/main" id="{A1668672-42CB-ADAE-72BB-70FDD504A6DD}"/>
                </a:ext>
              </a:extLst>
            </p:cNvPr>
            <p:cNvSpPr txBox="1">
              <a:spLocks noChangeArrowheads="1"/>
            </p:cNvSpPr>
            <p:nvPr/>
          </p:nvSpPr>
          <p:spPr bwMode="auto">
            <a:xfrm>
              <a:off x="3934017" y="2060009"/>
              <a:ext cx="3603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solidFill>
                    <a:prstClr val="black"/>
                  </a:solidFill>
                  <a:effectLst>
                    <a:outerShdw blurRad="38100" dist="38100" dir="2700000" algn="tl">
                      <a:srgbClr val="C0C0C0"/>
                    </a:outerShdw>
                  </a:effectLst>
                  <a:latin typeface="Arial" panose="020B0604020202020204" pitchFamily="34" charset="0"/>
                </a:rPr>
                <a:t>N</a:t>
              </a:r>
            </a:p>
          </p:txBody>
        </p:sp>
        <p:sp>
          <p:nvSpPr>
            <p:cNvPr id="9" name="AutoShape 3">
              <a:extLst>
                <a:ext uri="{FF2B5EF4-FFF2-40B4-BE49-F238E27FC236}">
                  <a16:creationId xmlns:a16="http://schemas.microsoft.com/office/drawing/2014/main" id="{E5ECEA8D-66E3-9849-49B7-CA16CA10B53B}"/>
                </a:ext>
              </a:extLst>
            </p:cNvPr>
            <p:cNvSpPr>
              <a:spLocks noChangeArrowheads="1"/>
            </p:cNvSpPr>
            <p:nvPr/>
          </p:nvSpPr>
          <p:spPr bwMode="auto">
            <a:xfrm>
              <a:off x="4330564" y="2372573"/>
              <a:ext cx="1080000" cy="1544479"/>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How much potable or abstracted water do you use (average annual in L/m</a:t>
              </a:r>
              <a:r>
                <a:rPr lang="en-GB" sz="1100" b="0" baseline="30000" dirty="0">
                  <a:solidFill>
                    <a:prstClr val="black"/>
                  </a:solidFill>
                </a:rPr>
                <a:t>3</a:t>
              </a:r>
              <a:r>
                <a:rPr lang="en-GB" sz="1100" b="0" dirty="0">
                  <a:solidFill>
                    <a:prstClr val="black"/>
                  </a:solidFill>
                </a:rPr>
                <a:t>)</a:t>
              </a:r>
            </a:p>
          </p:txBody>
        </p:sp>
        <p:sp>
          <p:nvSpPr>
            <p:cNvPr id="10" name="AutoShape 9">
              <a:extLst>
                <a:ext uri="{FF2B5EF4-FFF2-40B4-BE49-F238E27FC236}">
                  <a16:creationId xmlns:a16="http://schemas.microsoft.com/office/drawing/2014/main" id="{8FB8CACE-9F18-6E2C-2E4F-30F403FEC363}"/>
                </a:ext>
              </a:extLst>
            </p:cNvPr>
            <p:cNvSpPr>
              <a:spLocks noChangeArrowheads="1"/>
            </p:cNvSpPr>
            <p:nvPr/>
          </p:nvSpPr>
          <p:spPr bwMode="auto">
            <a:xfrm>
              <a:off x="4375689" y="1972523"/>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20</a:t>
              </a:r>
            </a:p>
          </p:txBody>
        </p:sp>
        <p:cxnSp>
          <p:nvCxnSpPr>
            <p:cNvPr id="11" name="AutoShape 12">
              <a:extLst>
                <a:ext uri="{FF2B5EF4-FFF2-40B4-BE49-F238E27FC236}">
                  <a16:creationId xmlns:a16="http://schemas.microsoft.com/office/drawing/2014/main" id="{F600FCFE-98A8-9C27-65B5-0BE3C7260E67}"/>
                </a:ext>
              </a:extLst>
            </p:cNvPr>
            <p:cNvCxnSpPr>
              <a:cxnSpLocks noChangeShapeType="1"/>
              <a:stCxn id="9" idx="3"/>
              <a:endCxn id="26" idx="1"/>
            </p:cNvCxnSpPr>
            <p:nvPr/>
          </p:nvCxnSpPr>
          <p:spPr bwMode="auto">
            <a:xfrm>
              <a:off x="5410564" y="3144813"/>
              <a:ext cx="763322" cy="215017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AutoShape 13">
              <a:extLst>
                <a:ext uri="{FF2B5EF4-FFF2-40B4-BE49-F238E27FC236}">
                  <a16:creationId xmlns:a16="http://schemas.microsoft.com/office/drawing/2014/main" id="{E0E49F9E-BAB3-4018-8F0B-D198F0C2166B}"/>
                </a:ext>
              </a:extLst>
            </p:cNvPr>
            <p:cNvCxnSpPr>
              <a:cxnSpLocks noChangeShapeType="1"/>
              <a:stCxn id="9" idx="3"/>
              <a:endCxn id="32" idx="1"/>
            </p:cNvCxnSpPr>
            <p:nvPr/>
          </p:nvCxnSpPr>
          <p:spPr bwMode="auto">
            <a:xfrm flipV="1">
              <a:off x="5410564" y="1685012"/>
              <a:ext cx="763322" cy="145980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AutoShape 23">
              <a:extLst>
                <a:ext uri="{FF2B5EF4-FFF2-40B4-BE49-F238E27FC236}">
                  <a16:creationId xmlns:a16="http://schemas.microsoft.com/office/drawing/2014/main" id="{35355ACB-6138-ADB3-F217-798A409678F1}"/>
                </a:ext>
              </a:extLst>
            </p:cNvPr>
            <p:cNvCxnSpPr>
              <a:cxnSpLocks noChangeShapeType="1"/>
              <a:stCxn id="9" idx="3"/>
              <a:endCxn id="29" idx="1"/>
            </p:cNvCxnSpPr>
            <p:nvPr/>
          </p:nvCxnSpPr>
          <p:spPr bwMode="auto">
            <a:xfrm flipV="1">
              <a:off x="5410564" y="1332528"/>
              <a:ext cx="765107" cy="181228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AutoShape 25">
              <a:extLst>
                <a:ext uri="{FF2B5EF4-FFF2-40B4-BE49-F238E27FC236}">
                  <a16:creationId xmlns:a16="http://schemas.microsoft.com/office/drawing/2014/main" id="{49E855A3-7E95-D44A-E2FB-343E63143C39}"/>
                </a:ext>
              </a:extLst>
            </p:cNvPr>
            <p:cNvCxnSpPr>
              <a:cxnSpLocks noChangeShapeType="1"/>
              <a:stCxn id="9" idx="3"/>
              <a:endCxn id="35" idx="1"/>
            </p:cNvCxnSpPr>
            <p:nvPr/>
          </p:nvCxnSpPr>
          <p:spPr bwMode="auto">
            <a:xfrm flipV="1">
              <a:off x="5410564" y="2405092"/>
              <a:ext cx="772471" cy="73972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AutoShape 26">
              <a:extLst>
                <a:ext uri="{FF2B5EF4-FFF2-40B4-BE49-F238E27FC236}">
                  <a16:creationId xmlns:a16="http://schemas.microsoft.com/office/drawing/2014/main" id="{3DCEBE64-A4F8-5782-C0EC-D2118B840E48}"/>
                </a:ext>
              </a:extLst>
            </p:cNvPr>
            <p:cNvCxnSpPr>
              <a:cxnSpLocks noChangeShapeType="1"/>
              <a:stCxn id="9" idx="3"/>
              <a:endCxn id="38" idx="1"/>
            </p:cNvCxnSpPr>
            <p:nvPr/>
          </p:nvCxnSpPr>
          <p:spPr bwMode="auto">
            <a:xfrm flipV="1">
              <a:off x="5410564" y="2765919"/>
              <a:ext cx="772471" cy="37889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AutoShape 27">
              <a:extLst>
                <a:ext uri="{FF2B5EF4-FFF2-40B4-BE49-F238E27FC236}">
                  <a16:creationId xmlns:a16="http://schemas.microsoft.com/office/drawing/2014/main" id="{0D65F8D3-9CB6-DD58-A441-F5C1E1BDDAA1}"/>
                </a:ext>
              </a:extLst>
            </p:cNvPr>
            <p:cNvCxnSpPr>
              <a:cxnSpLocks noChangeShapeType="1"/>
              <a:stCxn id="9" idx="3"/>
              <a:endCxn id="44" idx="1"/>
            </p:cNvCxnSpPr>
            <p:nvPr/>
          </p:nvCxnSpPr>
          <p:spPr bwMode="auto">
            <a:xfrm>
              <a:off x="5410564" y="3144813"/>
              <a:ext cx="772471" cy="34039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AutoShape 45">
              <a:extLst>
                <a:ext uri="{FF2B5EF4-FFF2-40B4-BE49-F238E27FC236}">
                  <a16:creationId xmlns:a16="http://schemas.microsoft.com/office/drawing/2014/main" id="{869CF46E-FF42-5ED6-FCAB-064BC78B8E3A}"/>
                </a:ext>
              </a:extLst>
            </p:cNvPr>
            <p:cNvCxnSpPr>
              <a:cxnSpLocks noChangeShapeType="1"/>
              <a:stCxn id="9" idx="3"/>
              <a:endCxn id="41" idx="1"/>
            </p:cNvCxnSpPr>
            <p:nvPr/>
          </p:nvCxnSpPr>
          <p:spPr bwMode="auto">
            <a:xfrm flipV="1">
              <a:off x="5410564" y="3124160"/>
              <a:ext cx="772471" cy="2065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Arrow Connector 17">
              <a:extLst>
                <a:ext uri="{FF2B5EF4-FFF2-40B4-BE49-F238E27FC236}">
                  <a16:creationId xmlns:a16="http://schemas.microsoft.com/office/drawing/2014/main" id="{E297DB30-E77C-B22C-0D34-C1E2CA88E135}"/>
                </a:ext>
              </a:extLst>
            </p:cNvPr>
            <p:cNvCxnSpPr>
              <a:stCxn id="9" idx="3"/>
              <a:endCxn id="58" idx="1"/>
            </p:cNvCxnSpPr>
            <p:nvPr/>
          </p:nvCxnSpPr>
          <p:spPr bwMode="auto">
            <a:xfrm flipV="1">
              <a:off x="5410564" y="2052608"/>
              <a:ext cx="772471" cy="109220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a:extLst>
                <a:ext uri="{FF2B5EF4-FFF2-40B4-BE49-F238E27FC236}">
                  <a16:creationId xmlns:a16="http://schemas.microsoft.com/office/drawing/2014/main" id="{03B016BE-0BF4-5B75-71C5-1CC26001952F}"/>
                </a:ext>
              </a:extLst>
            </p:cNvPr>
            <p:cNvCxnSpPr>
              <a:stCxn id="9" idx="3"/>
              <a:endCxn id="56" idx="1"/>
            </p:cNvCxnSpPr>
            <p:nvPr/>
          </p:nvCxnSpPr>
          <p:spPr bwMode="auto">
            <a:xfrm>
              <a:off x="5410564" y="3144813"/>
              <a:ext cx="763322" cy="178811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a:extLst>
                <a:ext uri="{FF2B5EF4-FFF2-40B4-BE49-F238E27FC236}">
                  <a16:creationId xmlns:a16="http://schemas.microsoft.com/office/drawing/2014/main" id="{52E266AC-8B61-DFBA-D9DE-6BF9FE166EA7}"/>
                </a:ext>
              </a:extLst>
            </p:cNvPr>
            <p:cNvCxnSpPr>
              <a:stCxn id="9" idx="3"/>
              <a:endCxn id="50" idx="1"/>
            </p:cNvCxnSpPr>
            <p:nvPr/>
          </p:nvCxnSpPr>
          <p:spPr bwMode="auto">
            <a:xfrm>
              <a:off x="5410564" y="3144813"/>
              <a:ext cx="763322" cy="106219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Arrow Connector 20">
              <a:extLst>
                <a:ext uri="{FF2B5EF4-FFF2-40B4-BE49-F238E27FC236}">
                  <a16:creationId xmlns:a16="http://schemas.microsoft.com/office/drawing/2014/main" id="{ECB8EB21-7649-A3E0-F3D1-E2D8E3A65B15}"/>
                </a:ext>
              </a:extLst>
            </p:cNvPr>
            <p:cNvCxnSpPr>
              <a:stCxn id="9" idx="3"/>
              <a:endCxn id="47" idx="1"/>
            </p:cNvCxnSpPr>
            <p:nvPr/>
          </p:nvCxnSpPr>
          <p:spPr bwMode="auto">
            <a:xfrm>
              <a:off x="5410564" y="3144813"/>
              <a:ext cx="763322" cy="69942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a:extLst>
                <a:ext uri="{FF2B5EF4-FFF2-40B4-BE49-F238E27FC236}">
                  <a16:creationId xmlns:a16="http://schemas.microsoft.com/office/drawing/2014/main" id="{3A6F868E-2CC9-B009-01AB-664E44FC490F}"/>
                </a:ext>
              </a:extLst>
            </p:cNvPr>
            <p:cNvCxnSpPr>
              <a:stCxn id="9" idx="3"/>
              <a:endCxn id="53" idx="1"/>
            </p:cNvCxnSpPr>
            <p:nvPr/>
          </p:nvCxnSpPr>
          <p:spPr bwMode="auto">
            <a:xfrm>
              <a:off x="5410564" y="3144813"/>
              <a:ext cx="763322" cy="142807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3" name="Group 22">
              <a:extLst>
                <a:ext uri="{FF2B5EF4-FFF2-40B4-BE49-F238E27FC236}">
                  <a16:creationId xmlns:a16="http://schemas.microsoft.com/office/drawing/2014/main" id="{F7B210C4-35BF-569E-AE40-657186185F0A}"/>
                </a:ext>
              </a:extLst>
            </p:cNvPr>
            <p:cNvGrpSpPr/>
            <p:nvPr/>
          </p:nvGrpSpPr>
          <p:grpSpPr>
            <a:xfrm>
              <a:off x="6173886" y="1180306"/>
              <a:ext cx="3062223" cy="4266907"/>
              <a:chOff x="6173886" y="1180306"/>
              <a:chExt cx="3062223" cy="4266907"/>
            </a:xfrm>
          </p:grpSpPr>
          <p:sp>
            <p:nvSpPr>
              <p:cNvPr id="24" name="AutoShape 6">
                <a:extLst>
                  <a:ext uri="{FF2B5EF4-FFF2-40B4-BE49-F238E27FC236}">
                    <a16:creationId xmlns:a16="http://schemas.microsoft.com/office/drawing/2014/main" id="{89DCB42E-1158-118C-BFE7-A27C81B0ACFA}"/>
                  </a:ext>
                </a:extLst>
              </p:cNvPr>
              <p:cNvSpPr>
                <a:spLocks noChangeArrowheads="1"/>
              </p:cNvSpPr>
              <p:nvPr/>
            </p:nvSpPr>
            <p:spPr bwMode="auto">
              <a:xfrm>
                <a:off x="8156109" y="5140746"/>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1</a:t>
                </a:r>
              </a:p>
            </p:txBody>
          </p:sp>
          <p:cxnSp>
            <p:nvCxnSpPr>
              <p:cNvPr id="25" name="Straight Arrow Connector 24">
                <a:extLst>
                  <a:ext uri="{FF2B5EF4-FFF2-40B4-BE49-F238E27FC236}">
                    <a16:creationId xmlns:a16="http://schemas.microsoft.com/office/drawing/2014/main" id="{29235CE8-DFBE-A066-2852-219E8CCF900C}"/>
                  </a:ext>
                </a:extLst>
              </p:cNvPr>
              <p:cNvCxnSpPr>
                <a:stCxn id="26" idx="3"/>
                <a:endCxn id="24" idx="1"/>
              </p:cNvCxnSpPr>
              <p:nvPr/>
            </p:nvCxnSpPr>
            <p:spPr bwMode="auto">
              <a:xfrm flipV="1">
                <a:off x="7803131" y="5293980"/>
                <a:ext cx="352978"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AutoShape 39">
                <a:extLst>
                  <a:ext uri="{FF2B5EF4-FFF2-40B4-BE49-F238E27FC236}">
                    <a16:creationId xmlns:a16="http://schemas.microsoft.com/office/drawing/2014/main" id="{93A1761D-0387-996A-CB55-9B749BD1298E}"/>
                  </a:ext>
                </a:extLst>
              </p:cNvPr>
              <p:cNvSpPr>
                <a:spLocks noChangeArrowheads="1"/>
              </p:cNvSpPr>
              <p:nvPr/>
            </p:nvSpPr>
            <p:spPr bwMode="auto">
              <a:xfrm>
                <a:off x="6173886" y="515027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&gt;5,000 L/m</a:t>
                </a:r>
                <a:r>
                  <a:rPr lang="en-GB" sz="1100" b="0" baseline="30000" dirty="0">
                    <a:solidFill>
                      <a:prstClr val="black"/>
                    </a:solidFill>
                  </a:rPr>
                  <a:t>3</a:t>
                </a:r>
                <a:endParaRPr lang="en-GB" sz="1100" b="0" baseline="-25000" dirty="0">
                  <a:solidFill>
                    <a:prstClr val="black"/>
                  </a:solidFill>
                </a:endParaRPr>
              </a:p>
            </p:txBody>
          </p:sp>
          <p:sp>
            <p:nvSpPr>
              <p:cNvPr id="27" name="AutoShape 48">
                <a:extLst>
                  <a:ext uri="{FF2B5EF4-FFF2-40B4-BE49-F238E27FC236}">
                    <a16:creationId xmlns:a16="http://schemas.microsoft.com/office/drawing/2014/main" id="{01D2202D-D776-46A6-59AC-F04DAB043285}"/>
                  </a:ext>
                </a:extLst>
              </p:cNvPr>
              <p:cNvSpPr>
                <a:spLocks noChangeArrowheads="1"/>
              </p:cNvSpPr>
              <p:nvPr/>
            </p:nvSpPr>
            <p:spPr bwMode="auto">
              <a:xfrm>
                <a:off x="8146366" y="1180306"/>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18</a:t>
                </a:r>
              </a:p>
            </p:txBody>
          </p:sp>
          <p:cxnSp>
            <p:nvCxnSpPr>
              <p:cNvPr id="28" name="AutoShape 52">
                <a:extLst>
                  <a:ext uri="{FF2B5EF4-FFF2-40B4-BE49-F238E27FC236}">
                    <a16:creationId xmlns:a16="http://schemas.microsoft.com/office/drawing/2014/main" id="{1405041E-3C3F-12C3-DB84-F36651660645}"/>
                  </a:ext>
                </a:extLst>
              </p:cNvPr>
              <p:cNvCxnSpPr>
                <a:cxnSpLocks noChangeShapeType="1"/>
                <a:stCxn id="29" idx="3"/>
                <a:endCxn id="27" idx="1"/>
              </p:cNvCxnSpPr>
              <p:nvPr/>
            </p:nvCxnSpPr>
            <p:spPr bwMode="auto">
              <a:xfrm>
                <a:off x="7804916" y="1332528"/>
                <a:ext cx="341450" cy="10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AutoShape 39">
                <a:extLst>
                  <a:ext uri="{FF2B5EF4-FFF2-40B4-BE49-F238E27FC236}">
                    <a16:creationId xmlns:a16="http://schemas.microsoft.com/office/drawing/2014/main" id="{6324563F-A3DD-DCF2-4895-734960F508E3}"/>
                  </a:ext>
                </a:extLst>
              </p:cNvPr>
              <p:cNvSpPr>
                <a:spLocks noChangeArrowheads="1"/>
              </p:cNvSpPr>
              <p:nvPr/>
            </p:nvSpPr>
            <p:spPr bwMode="auto">
              <a:xfrm>
                <a:off x="6175671" y="1187807"/>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&lt;50 L/m</a:t>
                </a:r>
                <a:r>
                  <a:rPr lang="en-GB" sz="1100" b="0" baseline="30000" dirty="0">
                    <a:solidFill>
                      <a:prstClr val="black"/>
                    </a:solidFill>
                  </a:rPr>
                  <a:t>3</a:t>
                </a:r>
                <a:r>
                  <a:rPr lang="en-GB" sz="1100" b="0" dirty="0">
                    <a:solidFill>
                      <a:prstClr val="black"/>
                    </a:solidFill>
                  </a:rPr>
                  <a:t> </a:t>
                </a:r>
              </a:p>
            </p:txBody>
          </p:sp>
          <p:sp>
            <p:nvSpPr>
              <p:cNvPr id="30" name="AutoShape 49">
                <a:extLst>
                  <a:ext uri="{FF2B5EF4-FFF2-40B4-BE49-F238E27FC236}">
                    <a16:creationId xmlns:a16="http://schemas.microsoft.com/office/drawing/2014/main" id="{8F50280F-070A-2972-2FB4-7576FC1624D2}"/>
                  </a:ext>
                </a:extLst>
              </p:cNvPr>
              <p:cNvSpPr>
                <a:spLocks noChangeArrowheads="1"/>
              </p:cNvSpPr>
              <p:nvPr/>
            </p:nvSpPr>
            <p:spPr bwMode="auto">
              <a:xfrm>
                <a:off x="8155891" y="1531778"/>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16</a:t>
                </a:r>
              </a:p>
            </p:txBody>
          </p:sp>
          <p:cxnSp>
            <p:nvCxnSpPr>
              <p:cNvPr id="31" name="AutoShape 62">
                <a:extLst>
                  <a:ext uri="{FF2B5EF4-FFF2-40B4-BE49-F238E27FC236}">
                    <a16:creationId xmlns:a16="http://schemas.microsoft.com/office/drawing/2014/main" id="{15B1630B-0E4A-98AE-49B8-CFBFD43A112B}"/>
                  </a:ext>
                </a:extLst>
              </p:cNvPr>
              <p:cNvCxnSpPr>
                <a:cxnSpLocks noChangeShapeType="1"/>
                <a:stCxn id="32" idx="3"/>
                <a:endCxn id="30" idx="1"/>
              </p:cNvCxnSpPr>
              <p:nvPr/>
            </p:nvCxnSpPr>
            <p:spPr bwMode="auto">
              <a:xfrm>
                <a:off x="7803131" y="1685012"/>
                <a:ext cx="352760"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AutoShape 39">
                <a:extLst>
                  <a:ext uri="{FF2B5EF4-FFF2-40B4-BE49-F238E27FC236}">
                    <a16:creationId xmlns:a16="http://schemas.microsoft.com/office/drawing/2014/main" id="{F1F503A0-5803-FCBE-FE0B-BBE134CCD044}"/>
                  </a:ext>
                </a:extLst>
              </p:cNvPr>
              <p:cNvSpPr>
                <a:spLocks noChangeArrowheads="1"/>
              </p:cNvSpPr>
              <p:nvPr/>
            </p:nvSpPr>
            <p:spPr bwMode="auto">
              <a:xfrm>
                <a:off x="6173886" y="154029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51 - 500 L/m</a:t>
                </a:r>
                <a:r>
                  <a:rPr lang="en-GB" sz="1100" b="0" baseline="30000" dirty="0">
                    <a:solidFill>
                      <a:prstClr val="black"/>
                    </a:solidFill>
                  </a:rPr>
                  <a:t>3</a:t>
                </a:r>
                <a:endParaRPr lang="en-GB" sz="1100" b="0" dirty="0">
                  <a:solidFill>
                    <a:prstClr val="black"/>
                  </a:solidFill>
                </a:endParaRPr>
              </a:p>
            </p:txBody>
          </p:sp>
          <p:sp>
            <p:nvSpPr>
              <p:cNvPr id="33" name="AutoShape 59">
                <a:extLst>
                  <a:ext uri="{FF2B5EF4-FFF2-40B4-BE49-F238E27FC236}">
                    <a16:creationId xmlns:a16="http://schemas.microsoft.com/office/drawing/2014/main" id="{BB100BFA-B002-F4F9-A9FE-6AE6261EF451}"/>
                  </a:ext>
                </a:extLst>
              </p:cNvPr>
              <p:cNvSpPr>
                <a:spLocks noChangeArrowheads="1"/>
              </p:cNvSpPr>
              <p:nvPr/>
            </p:nvSpPr>
            <p:spPr bwMode="auto">
              <a:xfrm>
                <a:off x="8155001" y="2251858"/>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12</a:t>
                </a:r>
              </a:p>
            </p:txBody>
          </p:sp>
          <p:cxnSp>
            <p:nvCxnSpPr>
              <p:cNvPr id="34" name="AutoShape 64">
                <a:extLst>
                  <a:ext uri="{FF2B5EF4-FFF2-40B4-BE49-F238E27FC236}">
                    <a16:creationId xmlns:a16="http://schemas.microsoft.com/office/drawing/2014/main" id="{A18569F8-81EB-DDD1-D7C9-DED86EE3B72F}"/>
                  </a:ext>
                </a:extLst>
              </p:cNvPr>
              <p:cNvCxnSpPr>
                <a:cxnSpLocks noChangeShapeType="1"/>
                <a:stCxn id="35" idx="3"/>
                <a:endCxn id="33" idx="1"/>
              </p:cNvCxnSpPr>
              <p:nvPr/>
            </p:nvCxnSpPr>
            <p:spPr bwMode="auto">
              <a:xfrm>
                <a:off x="7812280" y="2405092"/>
                <a:ext cx="342721"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AutoShape 39">
                <a:extLst>
                  <a:ext uri="{FF2B5EF4-FFF2-40B4-BE49-F238E27FC236}">
                    <a16:creationId xmlns:a16="http://schemas.microsoft.com/office/drawing/2014/main" id="{65115EB3-446F-BB99-AA21-90AEB056D812}"/>
                  </a:ext>
                </a:extLst>
              </p:cNvPr>
              <p:cNvSpPr>
                <a:spLocks noChangeArrowheads="1"/>
              </p:cNvSpPr>
              <p:nvPr/>
            </p:nvSpPr>
            <p:spPr bwMode="auto">
              <a:xfrm>
                <a:off x="6183035" y="226037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1,001 – 1,500 L/m</a:t>
                </a:r>
                <a:r>
                  <a:rPr lang="en-GB" sz="1100" b="0" baseline="30000" dirty="0">
                    <a:solidFill>
                      <a:prstClr val="black"/>
                    </a:solidFill>
                  </a:rPr>
                  <a:t>3</a:t>
                </a:r>
              </a:p>
            </p:txBody>
          </p:sp>
          <p:sp>
            <p:nvSpPr>
              <p:cNvPr id="36" name="AutoShape 16">
                <a:extLst>
                  <a:ext uri="{FF2B5EF4-FFF2-40B4-BE49-F238E27FC236}">
                    <a16:creationId xmlns:a16="http://schemas.microsoft.com/office/drawing/2014/main" id="{18AF2B95-3FDD-1358-E19C-5C2AAF4E392B}"/>
                  </a:ext>
                </a:extLst>
              </p:cNvPr>
              <p:cNvSpPr>
                <a:spLocks noChangeArrowheads="1"/>
              </p:cNvSpPr>
              <p:nvPr/>
            </p:nvSpPr>
            <p:spPr bwMode="auto">
              <a:xfrm>
                <a:off x="8155001" y="261189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10</a:t>
                </a:r>
              </a:p>
            </p:txBody>
          </p:sp>
          <p:cxnSp>
            <p:nvCxnSpPr>
              <p:cNvPr id="37" name="AutoShape 65">
                <a:extLst>
                  <a:ext uri="{FF2B5EF4-FFF2-40B4-BE49-F238E27FC236}">
                    <a16:creationId xmlns:a16="http://schemas.microsoft.com/office/drawing/2014/main" id="{8A50745F-D21B-C2D4-691C-291791322B47}"/>
                  </a:ext>
                </a:extLst>
              </p:cNvPr>
              <p:cNvCxnSpPr>
                <a:cxnSpLocks noChangeShapeType="1"/>
                <a:stCxn id="38" idx="3"/>
                <a:endCxn id="36" idx="1"/>
              </p:cNvCxnSpPr>
              <p:nvPr/>
            </p:nvCxnSpPr>
            <p:spPr bwMode="auto">
              <a:xfrm flipV="1">
                <a:off x="7812280" y="2765132"/>
                <a:ext cx="342721" cy="78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AutoShape 39">
                <a:extLst>
                  <a:ext uri="{FF2B5EF4-FFF2-40B4-BE49-F238E27FC236}">
                    <a16:creationId xmlns:a16="http://schemas.microsoft.com/office/drawing/2014/main" id="{E757D6D6-1109-DD06-C2AD-A03FDE30F7CC}"/>
                  </a:ext>
                </a:extLst>
              </p:cNvPr>
              <p:cNvSpPr>
                <a:spLocks noChangeArrowheads="1"/>
              </p:cNvSpPr>
              <p:nvPr/>
            </p:nvSpPr>
            <p:spPr bwMode="auto">
              <a:xfrm>
                <a:off x="6183035" y="2621198"/>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1,501 – 2,000 L/m</a:t>
                </a:r>
                <a:r>
                  <a:rPr lang="en-GB" sz="1100" b="0" baseline="30000" dirty="0">
                    <a:solidFill>
                      <a:prstClr val="black"/>
                    </a:solidFill>
                  </a:rPr>
                  <a:t>3</a:t>
                </a:r>
                <a:r>
                  <a:rPr lang="en-GB" sz="1100" b="0" dirty="0">
                    <a:solidFill>
                      <a:prstClr val="black"/>
                    </a:solidFill>
                  </a:rPr>
                  <a:t> </a:t>
                </a:r>
              </a:p>
            </p:txBody>
          </p:sp>
          <p:sp>
            <p:nvSpPr>
              <p:cNvPr id="39" name="AutoShape 58">
                <a:extLst>
                  <a:ext uri="{FF2B5EF4-FFF2-40B4-BE49-F238E27FC236}">
                    <a16:creationId xmlns:a16="http://schemas.microsoft.com/office/drawing/2014/main" id="{EBB106BA-9FE5-A445-5C44-174E1EB4D155}"/>
                  </a:ext>
                </a:extLst>
              </p:cNvPr>
              <p:cNvSpPr>
                <a:spLocks noChangeArrowheads="1"/>
              </p:cNvSpPr>
              <p:nvPr/>
            </p:nvSpPr>
            <p:spPr bwMode="auto">
              <a:xfrm>
                <a:off x="8155001" y="297193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8</a:t>
                </a:r>
              </a:p>
            </p:txBody>
          </p:sp>
          <p:cxnSp>
            <p:nvCxnSpPr>
              <p:cNvPr id="40" name="AutoShape 66">
                <a:extLst>
                  <a:ext uri="{FF2B5EF4-FFF2-40B4-BE49-F238E27FC236}">
                    <a16:creationId xmlns:a16="http://schemas.microsoft.com/office/drawing/2014/main" id="{261E3E5A-B29D-03A1-C151-2764C7D4E2B5}"/>
                  </a:ext>
                </a:extLst>
              </p:cNvPr>
              <p:cNvCxnSpPr>
                <a:cxnSpLocks noChangeShapeType="1"/>
                <a:stCxn id="41" idx="3"/>
                <a:endCxn id="39" idx="1"/>
              </p:cNvCxnSpPr>
              <p:nvPr/>
            </p:nvCxnSpPr>
            <p:spPr bwMode="auto">
              <a:xfrm>
                <a:off x="7812280" y="3124160"/>
                <a:ext cx="342721" cy="10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AutoShape 39">
                <a:extLst>
                  <a:ext uri="{FF2B5EF4-FFF2-40B4-BE49-F238E27FC236}">
                    <a16:creationId xmlns:a16="http://schemas.microsoft.com/office/drawing/2014/main" id="{469BC5BE-94A2-E4CD-0D31-D018DDD7EB00}"/>
                  </a:ext>
                </a:extLst>
              </p:cNvPr>
              <p:cNvSpPr>
                <a:spLocks noChangeArrowheads="1"/>
              </p:cNvSpPr>
              <p:nvPr/>
            </p:nvSpPr>
            <p:spPr bwMode="auto">
              <a:xfrm>
                <a:off x="6183035" y="2979439"/>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2,001 – 2,500 L/m</a:t>
                </a:r>
                <a:r>
                  <a:rPr lang="en-GB" sz="1100" b="0" baseline="30000" dirty="0">
                    <a:solidFill>
                      <a:prstClr val="black"/>
                    </a:solidFill>
                  </a:rPr>
                  <a:t>3</a:t>
                </a:r>
                <a:endParaRPr lang="en-GB" sz="1100" b="0" dirty="0">
                  <a:solidFill>
                    <a:prstClr val="black"/>
                  </a:solidFill>
                </a:endParaRPr>
              </a:p>
            </p:txBody>
          </p:sp>
          <p:sp>
            <p:nvSpPr>
              <p:cNvPr id="42" name="AutoShape 57">
                <a:extLst>
                  <a:ext uri="{FF2B5EF4-FFF2-40B4-BE49-F238E27FC236}">
                    <a16:creationId xmlns:a16="http://schemas.microsoft.com/office/drawing/2014/main" id="{053F7E98-CAA7-0940-C307-0261343966C7}"/>
                  </a:ext>
                </a:extLst>
              </p:cNvPr>
              <p:cNvSpPr>
                <a:spLocks noChangeArrowheads="1"/>
              </p:cNvSpPr>
              <p:nvPr/>
            </p:nvSpPr>
            <p:spPr bwMode="auto">
              <a:xfrm>
                <a:off x="8156109" y="333197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6</a:t>
                </a:r>
              </a:p>
            </p:txBody>
          </p:sp>
          <p:cxnSp>
            <p:nvCxnSpPr>
              <p:cNvPr id="43" name="AutoShape 67">
                <a:extLst>
                  <a:ext uri="{FF2B5EF4-FFF2-40B4-BE49-F238E27FC236}">
                    <a16:creationId xmlns:a16="http://schemas.microsoft.com/office/drawing/2014/main" id="{1731E984-9C56-B6A3-39F4-153B5F2A546B}"/>
                  </a:ext>
                </a:extLst>
              </p:cNvPr>
              <p:cNvCxnSpPr>
                <a:cxnSpLocks noChangeShapeType="1"/>
                <a:stCxn id="44" idx="3"/>
                <a:endCxn id="42" idx="1"/>
              </p:cNvCxnSpPr>
              <p:nvPr/>
            </p:nvCxnSpPr>
            <p:spPr bwMode="auto">
              <a:xfrm>
                <a:off x="7812280" y="3485212"/>
                <a:ext cx="343829"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AutoShape 39">
                <a:extLst>
                  <a:ext uri="{FF2B5EF4-FFF2-40B4-BE49-F238E27FC236}">
                    <a16:creationId xmlns:a16="http://schemas.microsoft.com/office/drawing/2014/main" id="{905163A3-43F6-F138-4DA3-7DBC0D113FF1}"/>
                  </a:ext>
                </a:extLst>
              </p:cNvPr>
              <p:cNvSpPr>
                <a:spLocks noChangeArrowheads="1"/>
              </p:cNvSpPr>
              <p:nvPr/>
            </p:nvSpPr>
            <p:spPr bwMode="auto">
              <a:xfrm>
                <a:off x="6183035" y="334049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2,501 - 3,000 L/m</a:t>
                </a:r>
                <a:r>
                  <a:rPr lang="en-GB" sz="1100" b="0" baseline="30000" dirty="0">
                    <a:solidFill>
                      <a:prstClr val="black"/>
                    </a:solidFill>
                  </a:rPr>
                  <a:t>3</a:t>
                </a:r>
                <a:endParaRPr lang="en-GB" sz="1100" b="0" dirty="0">
                  <a:solidFill>
                    <a:prstClr val="black"/>
                  </a:solidFill>
                </a:endParaRPr>
              </a:p>
            </p:txBody>
          </p:sp>
          <p:sp>
            <p:nvSpPr>
              <p:cNvPr id="45" name="AutoShape 51">
                <a:extLst>
                  <a:ext uri="{FF2B5EF4-FFF2-40B4-BE49-F238E27FC236}">
                    <a16:creationId xmlns:a16="http://schemas.microsoft.com/office/drawing/2014/main" id="{639A8EED-997A-108A-A32A-0E144FF9266A}"/>
                  </a:ext>
                </a:extLst>
              </p:cNvPr>
              <p:cNvSpPr>
                <a:spLocks noChangeArrowheads="1"/>
              </p:cNvSpPr>
              <p:nvPr/>
            </p:nvSpPr>
            <p:spPr bwMode="auto">
              <a:xfrm>
                <a:off x="8155001" y="3692018"/>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5</a:t>
                </a:r>
              </a:p>
            </p:txBody>
          </p:sp>
          <p:cxnSp>
            <p:nvCxnSpPr>
              <p:cNvPr id="46" name="Straight Arrow Connector 45">
                <a:extLst>
                  <a:ext uri="{FF2B5EF4-FFF2-40B4-BE49-F238E27FC236}">
                    <a16:creationId xmlns:a16="http://schemas.microsoft.com/office/drawing/2014/main" id="{B009BB87-7B14-F376-CD5C-311D3B2ADA84}"/>
                  </a:ext>
                </a:extLst>
              </p:cNvPr>
              <p:cNvCxnSpPr>
                <a:stCxn id="47" idx="3"/>
                <a:endCxn id="45" idx="1"/>
              </p:cNvCxnSpPr>
              <p:nvPr/>
            </p:nvCxnSpPr>
            <p:spPr bwMode="auto">
              <a:xfrm>
                <a:off x="7803131" y="3844240"/>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AutoShape 39">
                <a:extLst>
                  <a:ext uri="{FF2B5EF4-FFF2-40B4-BE49-F238E27FC236}">
                    <a16:creationId xmlns:a16="http://schemas.microsoft.com/office/drawing/2014/main" id="{522C5943-9E73-8457-636A-4DBBEC57D598}"/>
                  </a:ext>
                </a:extLst>
              </p:cNvPr>
              <p:cNvSpPr>
                <a:spLocks noChangeArrowheads="1"/>
              </p:cNvSpPr>
              <p:nvPr/>
            </p:nvSpPr>
            <p:spPr bwMode="auto">
              <a:xfrm>
                <a:off x="6173886" y="3699519"/>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3,001 – 3,500 L/m</a:t>
                </a:r>
                <a:r>
                  <a:rPr lang="en-GB" sz="1100" b="0" baseline="30000" dirty="0">
                    <a:solidFill>
                      <a:prstClr val="black"/>
                    </a:solidFill>
                  </a:rPr>
                  <a:t>3</a:t>
                </a:r>
                <a:endParaRPr lang="en-GB" sz="1100" b="0" dirty="0">
                  <a:solidFill>
                    <a:prstClr val="black"/>
                  </a:solidFill>
                </a:endParaRPr>
              </a:p>
            </p:txBody>
          </p:sp>
          <p:sp>
            <p:nvSpPr>
              <p:cNvPr id="48" name="AutoShape 51">
                <a:extLst>
                  <a:ext uri="{FF2B5EF4-FFF2-40B4-BE49-F238E27FC236}">
                    <a16:creationId xmlns:a16="http://schemas.microsoft.com/office/drawing/2014/main" id="{18FCD777-BF36-2AB1-C0B4-8D481AB9D195}"/>
                  </a:ext>
                </a:extLst>
              </p:cNvPr>
              <p:cNvSpPr>
                <a:spLocks noChangeArrowheads="1"/>
              </p:cNvSpPr>
              <p:nvPr/>
            </p:nvSpPr>
            <p:spPr bwMode="auto">
              <a:xfrm>
                <a:off x="8155001" y="4052058"/>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4</a:t>
                </a:r>
              </a:p>
            </p:txBody>
          </p:sp>
          <p:cxnSp>
            <p:nvCxnSpPr>
              <p:cNvPr id="49" name="AutoShape 68">
                <a:extLst>
                  <a:ext uri="{FF2B5EF4-FFF2-40B4-BE49-F238E27FC236}">
                    <a16:creationId xmlns:a16="http://schemas.microsoft.com/office/drawing/2014/main" id="{79F51360-CFE8-2FFB-C9DB-3FA00FF1A1BC}"/>
                  </a:ext>
                </a:extLst>
              </p:cNvPr>
              <p:cNvCxnSpPr>
                <a:cxnSpLocks noChangeShapeType="1"/>
                <a:stCxn id="50" idx="3"/>
                <a:endCxn id="48" idx="1"/>
              </p:cNvCxnSpPr>
              <p:nvPr/>
            </p:nvCxnSpPr>
            <p:spPr bwMode="auto">
              <a:xfrm flipV="1">
                <a:off x="7803131" y="4205292"/>
                <a:ext cx="351870" cy="171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0" name="AutoShape 39">
                <a:extLst>
                  <a:ext uri="{FF2B5EF4-FFF2-40B4-BE49-F238E27FC236}">
                    <a16:creationId xmlns:a16="http://schemas.microsoft.com/office/drawing/2014/main" id="{B71F5EA2-A48C-6F6B-5A51-5371D96F2DC5}"/>
                  </a:ext>
                </a:extLst>
              </p:cNvPr>
              <p:cNvSpPr>
                <a:spLocks noChangeArrowheads="1"/>
              </p:cNvSpPr>
              <p:nvPr/>
            </p:nvSpPr>
            <p:spPr bwMode="auto">
              <a:xfrm>
                <a:off x="6173886" y="4062287"/>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3,501 – 4,000 L/m</a:t>
                </a:r>
                <a:r>
                  <a:rPr lang="en-GB" sz="1100" b="0" baseline="30000" dirty="0">
                    <a:solidFill>
                      <a:prstClr val="black"/>
                    </a:solidFill>
                  </a:rPr>
                  <a:t>3</a:t>
                </a:r>
                <a:endParaRPr lang="en-GB" sz="1100" b="0" dirty="0">
                  <a:solidFill>
                    <a:prstClr val="black"/>
                  </a:solidFill>
                </a:endParaRPr>
              </a:p>
            </p:txBody>
          </p:sp>
          <p:sp>
            <p:nvSpPr>
              <p:cNvPr id="51" name="AutoShape 6">
                <a:extLst>
                  <a:ext uri="{FF2B5EF4-FFF2-40B4-BE49-F238E27FC236}">
                    <a16:creationId xmlns:a16="http://schemas.microsoft.com/office/drawing/2014/main" id="{3A4877EF-BF62-7297-8904-D2EF9338D557}"/>
                  </a:ext>
                </a:extLst>
              </p:cNvPr>
              <p:cNvSpPr>
                <a:spLocks noChangeArrowheads="1"/>
              </p:cNvSpPr>
              <p:nvPr/>
            </p:nvSpPr>
            <p:spPr bwMode="auto">
              <a:xfrm>
                <a:off x="8155001" y="4420666"/>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3</a:t>
                </a:r>
              </a:p>
            </p:txBody>
          </p:sp>
          <p:cxnSp>
            <p:nvCxnSpPr>
              <p:cNvPr id="52" name="Straight Arrow Connector 51">
                <a:extLst>
                  <a:ext uri="{FF2B5EF4-FFF2-40B4-BE49-F238E27FC236}">
                    <a16:creationId xmlns:a16="http://schemas.microsoft.com/office/drawing/2014/main" id="{8CAF4FD0-A56A-1417-EFAB-FC0E39C949FD}"/>
                  </a:ext>
                </a:extLst>
              </p:cNvPr>
              <p:cNvCxnSpPr>
                <a:stCxn id="53" idx="3"/>
                <a:endCxn id="51" idx="1"/>
              </p:cNvCxnSpPr>
              <p:nvPr/>
            </p:nvCxnSpPr>
            <p:spPr bwMode="auto">
              <a:xfrm>
                <a:off x="7803131" y="4572888"/>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AutoShape 39">
                <a:extLst>
                  <a:ext uri="{FF2B5EF4-FFF2-40B4-BE49-F238E27FC236}">
                    <a16:creationId xmlns:a16="http://schemas.microsoft.com/office/drawing/2014/main" id="{1C3709AD-7D7F-A1CA-0237-A6D4433ECCDD}"/>
                  </a:ext>
                </a:extLst>
              </p:cNvPr>
              <p:cNvSpPr>
                <a:spLocks noChangeArrowheads="1"/>
              </p:cNvSpPr>
              <p:nvPr/>
            </p:nvSpPr>
            <p:spPr bwMode="auto">
              <a:xfrm>
                <a:off x="6173886" y="4428167"/>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4,001 – 4,500 L/m</a:t>
                </a:r>
                <a:r>
                  <a:rPr lang="en-GB" sz="1100" b="0" baseline="30000" dirty="0">
                    <a:solidFill>
                      <a:prstClr val="black"/>
                    </a:solidFill>
                  </a:rPr>
                  <a:t>3</a:t>
                </a:r>
                <a:endParaRPr lang="en-GB" sz="1100" b="0" dirty="0">
                  <a:solidFill>
                    <a:prstClr val="black"/>
                  </a:solidFill>
                </a:endParaRPr>
              </a:p>
            </p:txBody>
          </p:sp>
          <p:sp>
            <p:nvSpPr>
              <p:cNvPr id="54" name="AutoShape 6">
                <a:extLst>
                  <a:ext uri="{FF2B5EF4-FFF2-40B4-BE49-F238E27FC236}">
                    <a16:creationId xmlns:a16="http://schemas.microsoft.com/office/drawing/2014/main" id="{B5FACF4B-1640-2F7F-EC23-E0CC536BCFFB}"/>
                  </a:ext>
                </a:extLst>
              </p:cNvPr>
              <p:cNvSpPr>
                <a:spLocks noChangeArrowheads="1"/>
              </p:cNvSpPr>
              <p:nvPr/>
            </p:nvSpPr>
            <p:spPr bwMode="auto">
              <a:xfrm>
                <a:off x="8155001" y="4780706"/>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2</a:t>
                </a:r>
              </a:p>
            </p:txBody>
          </p:sp>
          <p:cxnSp>
            <p:nvCxnSpPr>
              <p:cNvPr id="55" name="AutoShape 69">
                <a:extLst>
                  <a:ext uri="{FF2B5EF4-FFF2-40B4-BE49-F238E27FC236}">
                    <a16:creationId xmlns:a16="http://schemas.microsoft.com/office/drawing/2014/main" id="{8D9CD10A-B7E6-6766-1C16-88F3576A37EA}"/>
                  </a:ext>
                </a:extLst>
              </p:cNvPr>
              <p:cNvCxnSpPr>
                <a:cxnSpLocks noChangeShapeType="1"/>
                <a:stCxn id="56" idx="3"/>
                <a:endCxn id="54" idx="1"/>
              </p:cNvCxnSpPr>
              <p:nvPr/>
            </p:nvCxnSpPr>
            <p:spPr bwMode="auto">
              <a:xfrm>
                <a:off x="7803131" y="4932928"/>
                <a:ext cx="351870" cy="10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 name="AutoShape 39">
                <a:extLst>
                  <a:ext uri="{FF2B5EF4-FFF2-40B4-BE49-F238E27FC236}">
                    <a16:creationId xmlns:a16="http://schemas.microsoft.com/office/drawing/2014/main" id="{4A28156D-59AF-EAE9-4FBF-26178FC102E4}"/>
                  </a:ext>
                </a:extLst>
              </p:cNvPr>
              <p:cNvSpPr>
                <a:spLocks noChangeArrowheads="1"/>
              </p:cNvSpPr>
              <p:nvPr/>
            </p:nvSpPr>
            <p:spPr bwMode="auto">
              <a:xfrm>
                <a:off x="6173886" y="4788207"/>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4,501 – 5,000 L/m</a:t>
                </a:r>
                <a:r>
                  <a:rPr lang="en-GB" sz="1100" b="0" baseline="30000" dirty="0">
                    <a:solidFill>
                      <a:prstClr val="black"/>
                    </a:solidFill>
                  </a:rPr>
                  <a:t>3</a:t>
                </a:r>
                <a:endParaRPr lang="en-GB" sz="1100" b="0" baseline="-25000" dirty="0">
                  <a:solidFill>
                    <a:prstClr val="black"/>
                  </a:solidFill>
                </a:endParaRPr>
              </a:p>
            </p:txBody>
          </p:sp>
          <p:cxnSp>
            <p:nvCxnSpPr>
              <p:cNvPr id="57" name="AutoShape 63">
                <a:extLst>
                  <a:ext uri="{FF2B5EF4-FFF2-40B4-BE49-F238E27FC236}">
                    <a16:creationId xmlns:a16="http://schemas.microsoft.com/office/drawing/2014/main" id="{D0B1BBA8-1D60-0C40-EC52-91D3DDD910EF}"/>
                  </a:ext>
                </a:extLst>
              </p:cNvPr>
              <p:cNvCxnSpPr>
                <a:cxnSpLocks noChangeShapeType="1"/>
                <a:stCxn id="58" idx="3"/>
                <a:endCxn id="59" idx="1"/>
              </p:cNvCxnSpPr>
              <p:nvPr/>
            </p:nvCxnSpPr>
            <p:spPr bwMode="auto">
              <a:xfrm>
                <a:off x="7812280" y="2052608"/>
                <a:ext cx="343611" cy="10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8" name="AutoShape 39">
                <a:extLst>
                  <a:ext uri="{FF2B5EF4-FFF2-40B4-BE49-F238E27FC236}">
                    <a16:creationId xmlns:a16="http://schemas.microsoft.com/office/drawing/2014/main" id="{5AE8E9DC-F469-5BB5-EEFF-83129D05C6A1}"/>
                  </a:ext>
                </a:extLst>
              </p:cNvPr>
              <p:cNvSpPr>
                <a:spLocks noChangeArrowheads="1"/>
              </p:cNvSpPr>
              <p:nvPr/>
            </p:nvSpPr>
            <p:spPr bwMode="auto">
              <a:xfrm>
                <a:off x="6183035" y="1907887"/>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100" b="0" dirty="0">
                    <a:solidFill>
                      <a:prstClr val="black"/>
                    </a:solidFill>
                  </a:rPr>
                  <a:t>501 – 1,000 L/m</a:t>
                </a:r>
                <a:r>
                  <a:rPr lang="en-GB" sz="1100" b="0" baseline="30000" dirty="0">
                    <a:solidFill>
                      <a:prstClr val="black"/>
                    </a:solidFill>
                  </a:rPr>
                  <a:t>3</a:t>
                </a:r>
                <a:r>
                  <a:rPr lang="en-GB" sz="1100" b="0" dirty="0">
                    <a:solidFill>
                      <a:prstClr val="black"/>
                    </a:solidFill>
                  </a:rPr>
                  <a:t> </a:t>
                </a:r>
              </a:p>
            </p:txBody>
          </p:sp>
          <p:sp>
            <p:nvSpPr>
              <p:cNvPr id="59" name="AutoShape 59">
                <a:extLst>
                  <a:ext uri="{FF2B5EF4-FFF2-40B4-BE49-F238E27FC236}">
                    <a16:creationId xmlns:a16="http://schemas.microsoft.com/office/drawing/2014/main" id="{2D04BBA9-420F-8C49-D4E7-0B7B23F8F207}"/>
                  </a:ext>
                </a:extLst>
              </p:cNvPr>
              <p:cNvSpPr>
                <a:spLocks noChangeArrowheads="1"/>
              </p:cNvSpPr>
              <p:nvPr/>
            </p:nvSpPr>
            <p:spPr bwMode="auto">
              <a:xfrm>
                <a:off x="8155891" y="1900386"/>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None/>
                  <a:defRPr/>
                </a:pPr>
                <a:r>
                  <a:rPr lang="en-GB" sz="1200" dirty="0">
                    <a:solidFill>
                      <a:prstClr val="black"/>
                    </a:solidFill>
                  </a:rPr>
                  <a:t>14</a:t>
                </a:r>
              </a:p>
            </p:txBody>
          </p:sp>
        </p:grpSp>
      </p:grpSp>
    </p:spTree>
    <p:extLst>
      <p:ext uri="{BB962C8B-B14F-4D97-AF65-F5344CB8AC3E}">
        <p14:creationId xmlns:p14="http://schemas.microsoft.com/office/powerpoint/2010/main" val="3798866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815" y="75762"/>
            <a:ext cx="8205788" cy="933450"/>
          </a:xfrm>
        </p:spPr>
        <p:txBody>
          <a:bodyPr/>
          <a:lstStyle/>
          <a:p>
            <a:pPr algn="l"/>
            <a:r>
              <a:rPr lang="en-GB" dirty="0"/>
              <a:t>Social Compliance</a:t>
            </a:r>
          </a:p>
        </p:txBody>
      </p:sp>
      <p:grpSp>
        <p:nvGrpSpPr>
          <p:cNvPr id="108" name="Group 107">
            <a:extLst>
              <a:ext uri="{FF2B5EF4-FFF2-40B4-BE49-F238E27FC236}">
                <a16:creationId xmlns:a16="http://schemas.microsoft.com/office/drawing/2014/main" id="{0DD2484D-979F-3937-8EC3-6E6FB48809C9}"/>
              </a:ext>
            </a:extLst>
          </p:cNvPr>
          <p:cNvGrpSpPr/>
          <p:nvPr/>
        </p:nvGrpSpPr>
        <p:grpSpPr>
          <a:xfrm>
            <a:off x="3490607" y="154095"/>
            <a:ext cx="6700848" cy="6591938"/>
            <a:chOff x="3490607" y="154095"/>
            <a:chExt cx="6700848" cy="6591938"/>
          </a:xfrm>
        </p:grpSpPr>
        <p:cxnSp>
          <p:nvCxnSpPr>
            <p:cNvPr id="4" name="Straight Arrow Connector 3">
              <a:extLst>
                <a:ext uri="{FF2B5EF4-FFF2-40B4-BE49-F238E27FC236}">
                  <a16:creationId xmlns:a16="http://schemas.microsoft.com/office/drawing/2014/main" id="{22463023-809A-E5AC-E2E5-F129F0393CFC}"/>
                </a:ext>
              </a:extLst>
            </p:cNvPr>
            <p:cNvCxnSpPr>
              <a:stCxn id="6" idx="3"/>
              <a:endCxn id="96" idx="1"/>
            </p:cNvCxnSpPr>
            <p:nvPr/>
          </p:nvCxnSpPr>
          <p:spPr bwMode="auto">
            <a:xfrm>
              <a:off x="5244441" y="3152233"/>
              <a:ext cx="1873759" cy="229454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AutoShape 2">
              <a:extLst>
                <a:ext uri="{FF2B5EF4-FFF2-40B4-BE49-F238E27FC236}">
                  <a16:creationId xmlns:a16="http://schemas.microsoft.com/office/drawing/2014/main" id="{01EBBCE2-CBC5-2A58-2DA4-894C5396B05A}"/>
                </a:ext>
              </a:extLst>
            </p:cNvPr>
            <p:cNvSpPr>
              <a:spLocks noChangeArrowheads="1"/>
            </p:cNvSpPr>
            <p:nvPr/>
          </p:nvSpPr>
          <p:spPr bwMode="auto">
            <a:xfrm>
              <a:off x="3490607" y="2008250"/>
              <a:ext cx="1753834" cy="2287965"/>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buNone/>
              </a:pPr>
              <a:r>
                <a:rPr lang="en-GB" sz="1100" b="0" dirty="0"/>
                <a:t>For what proportion of the supply chain can you prove you are compliant, via a fully documented management process and an appropriate audited social compliance programme throughout the supply chain</a:t>
              </a:r>
            </a:p>
          </p:txBody>
        </p:sp>
        <p:cxnSp>
          <p:nvCxnSpPr>
            <p:cNvPr id="7" name="Straight Arrow Connector 6">
              <a:extLst>
                <a:ext uri="{FF2B5EF4-FFF2-40B4-BE49-F238E27FC236}">
                  <a16:creationId xmlns:a16="http://schemas.microsoft.com/office/drawing/2014/main" id="{FECA6253-BCD1-D67B-B6B2-A6AF10E7D35E}"/>
                </a:ext>
              </a:extLst>
            </p:cNvPr>
            <p:cNvCxnSpPr>
              <a:stCxn id="6" idx="3"/>
              <a:endCxn id="48" idx="1"/>
            </p:cNvCxnSpPr>
            <p:nvPr/>
          </p:nvCxnSpPr>
          <p:spPr bwMode="auto">
            <a:xfrm>
              <a:off x="5244441" y="3152233"/>
              <a:ext cx="1882908" cy="111280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a:extLst>
                <a:ext uri="{FF2B5EF4-FFF2-40B4-BE49-F238E27FC236}">
                  <a16:creationId xmlns:a16="http://schemas.microsoft.com/office/drawing/2014/main" id="{865944A6-3BA4-1D0D-7574-8A0F8AFF9247}"/>
                </a:ext>
              </a:extLst>
            </p:cNvPr>
            <p:cNvCxnSpPr>
              <a:stCxn id="6" idx="3"/>
              <a:endCxn id="52" idx="1"/>
            </p:cNvCxnSpPr>
            <p:nvPr/>
          </p:nvCxnSpPr>
          <p:spPr bwMode="auto">
            <a:xfrm>
              <a:off x="5244441" y="3152233"/>
              <a:ext cx="1882908" cy="147557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Arrow Connector 8">
              <a:extLst>
                <a:ext uri="{FF2B5EF4-FFF2-40B4-BE49-F238E27FC236}">
                  <a16:creationId xmlns:a16="http://schemas.microsoft.com/office/drawing/2014/main" id="{B813719F-0351-BE2B-991E-1296F7699915}"/>
                </a:ext>
              </a:extLst>
            </p:cNvPr>
            <p:cNvCxnSpPr>
              <a:stCxn id="6" idx="3"/>
              <a:endCxn id="56" idx="1"/>
            </p:cNvCxnSpPr>
            <p:nvPr/>
          </p:nvCxnSpPr>
          <p:spPr bwMode="auto">
            <a:xfrm>
              <a:off x="5244441" y="3152233"/>
              <a:ext cx="1872651" cy="270244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a:extLst>
                <a:ext uri="{FF2B5EF4-FFF2-40B4-BE49-F238E27FC236}">
                  <a16:creationId xmlns:a16="http://schemas.microsoft.com/office/drawing/2014/main" id="{FCC807BB-FB3D-A143-472D-39CEA13AE04E}"/>
                </a:ext>
              </a:extLst>
            </p:cNvPr>
            <p:cNvCxnSpPr>
              <a:stCxn id="6" idx="3"/>
              <a:endCxn id="61" idx="1"/>
            </p:cNvCxnSpPr>
            <p:nvPr/>
          </p:nvCxnSpPr>
          <p:spPr bwMode="auto">
            <a:xfrm>
              <a:off x="5244441" y="3152233"/>
              <a:ext cx="1872651" cy="306248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a:extLst>
                <a:ext uri="{FF2B5EF4-FFF2-40B4-BE49-F238E27FC236}">
                  <a16:creationId xmlns:a16="http://schemas.microsoft.com/office/drawing/2014/main" id="{F51F45A9-36E6-B196-81C0-906AB01AAE5E}"/>
                </a:ext>
              </a:extLst>
            </p:cNvPr>
            <p:cNvCxnSpPr>
              <a:stCxn id="6" idx="3"/>
              <a:endCxn id="21" idx="1"/>
            </p:cNvCxnSpPr>
            <p:nvPr/>
          </p:nvCxnSpPr>
          <p:spPr bwMode="auto">
            <a:xfrm>
              <a:off x="5244441" y="3152233"/>
              <a:ext cx="1884791" cy="72778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a:extLst>
                <a:ext uri="{FF2B5EF4-FFF2-40B4-BE49-F238E27FC236}">
                  <a16:creationId xmlns:a16="http://schemas.microsoft.com/office/drawing/2014/main" id="{CF96DC22-7257-8BD6-785C-C1950110E518}"/>
                </a:ext>
              </a:extLst>
            </p:cNvPr>
            <p:cNvCxnSpPr>
              <a:stCxn id="6" idx="3"/>
              <a:endCxn id="43" idx="1"/>
            </p:cNvCxnSpPr>
            <p:nvPr/>
          </p:nvCxnSpPr>
          <p:spPr bwMode="auto">
            <a:xfrm>
              <a:off x="5244441" y="3152233"/>
              <a:ext cx="1884791" cy="34772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Arrow Connector 13">
              <a:extLst>
                <a:ext uri="{FF2B5EF4-FFF2-40B4-BE49-F238E27FC236}">
                  <a16:creationId xmlns:a16="http://schemas.microsoft.com/office/drawing/2014/main" id="{10277490-F56C-9E72-A137-1154B71620E6}"/>
                </a:ext>
              </a:extLst>
            </p:cNvPr>
            <p:cNvCxnSpPr>
              <a:stCxn id="6" idx="3"/>
              <a:endCxn id="34" idx="1"/>
            </p:cNvCxnSpPr>
            <p:nvPr/>
          </p:nvCxnSpPr>
          <p:spPr bwMode="auto">
            <a:xfrm flipV="1">
              <a:off x="5244441" y="1092369"/>
              <a:ext cx="1882908" cy="2059864"/>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a:extLst>
                <a:ext uri="{FF2B5EF4-FFF2-40B4-BE49-F238E27FC236}">
                  <a16:creationId xmlns:a16="http://schemas.microsoft.com/office/drawing/2014/main" id="{7276817D-604B-16B1-FB33-E0EEBDB20C85}"/>
                </a:ext>
              </a:extLst>
            </p:cNvPr>
            <p:cNvCxnSpPr>
              <a:stCxn id="6" idx="3"/>
              <a:endCxn id="39" idx="1"/>
            </p:cNvCxnSpPr>
            <p:nvPr/>
          </p:nvCxnSpPr>
          <p:spPr bwMode="auto">
            <a:xfrm flipV="1">
              <a:off x="5244441" y="1505982"/>
              <a:ext cx="1873759" cy="164625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a:extLst>
                <a:ext uri="{FF2B5EF4-FFF2-40B4-BE49-F238E27FC236}">
                  <a16:creationId xmlns:a16="http://schemas.microsoft.com/office/drawing/2014/main" id="{35DD0395-2DC8-6D0D-D2AA-77F7634D6EC0}"/>
                </a:ext>
              </a:extLst>
            </p:cNvPr>
            <p:cNvCxnSpPr>
              <a:stCxn id="6" idx="3"/>
              <a:endCxn id="29" idx="1"/>
            </p:cNvCxnSpPr>
            <p:nvPr/>
          </p:nvCxnSpPr>
          <p:spPr bwMode="auto">
            <a:xfrm flipV="1">
              <a:off x="5244441" y="691336"/>
              <a:ext cx="1895048" cy="246089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a:extLst>
                <a:ext uri="{FF2B5EF4-FFF2-40B4-BE49-F238E27FC236}">
                  <a16:creationId xmlns:a16="http://schemas.microsoft.com/office/drawing/2014/main" id="{51DE232E-F61F-E31C-EE21-4250F252F843}"/>
                </a:ext>
              </a:extLst>
            </p:cNvPr>
            <p:cNvCxnSpPr>
              <a:stCxn id="6" idx="3"/>
              <a:endCxn id="25" idx="1"/>
            </p:cNvCxnSpPr>
            <p:nvPr/>
          </p:nvCxnSpPr>
          <p:spPr bwMode="auto">
            <a:xfrm flipV="1">
              <a:off x="5244441" y="306317"/>
              <a:ext cx="1896319" cy="284591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8" name="Group 17">
              <a:extLst>
                <a:ext uri="{FF2B5EF4-FFF2-40B4-BE49-F238E27FC236}">
                  <a16:creationId xmlns:a16="http://schemas.microsoft.com/office/drawing/2014/main" id="{D0FF766E-D2E5-EDAF-81DB-EA1AEC869529}"/>
                </a:ext>
              </a:extLst>
            </p:cNvPr>
            <p:cNvGrpSpPr/>
            <p:nvPr/>
          </p:nvGrpSpPr>
          <p:grpSpPr>
            <a:xfrm>
              <a:off x="7129232" y="3725775"/>
              <a:ext cx="3062223" cy="306467"/>
              <a:chOff x="4753903" y="4239090"/>
              <a:chExt cx="3062223" cy="306467"/>
            </a:xfrm>
          </p:grpSpPr>
          <p:sp>
            <p:nvSpPr>
              <p:cNvPr id="19" name="AutoShape 6">
                <a:extLst>
                  <a:ext uri="{FF2B5EF4-FFF2-40B4-BE49-F238E27FC236}">
                    <a16:creationId xmlns:a16="http://schemas.microsoft.com/office/drawing/2014/main" id="{87898364-DF94-6182-0965-A2F12256F005}"/>
                  </a:ext>
                </a:extLst>
              </p:cNvPr>
              <p:cNvSpPr>
                <a:spLocks noChangeArrowheads="1"/>
              </p:cNvSpPr>
              <p:nvPr/>
            </p:nvSpPr>
            <p:spPr bwMode="auto">
              <a:xfrm>
                <a:off x="6736126" y="4239090"/>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10</a:t>
                </a:r>
              </a:p>
            </p:txBody>
          </p:sp>
          <p:cxnSp>
            <p:nvCxnSpPr>
              <p:cNvPr id="20" name="Straight Arrow Connector 19">
                <a:extLst>
                  <a:ext uri="{FF2B5EF4-FFF2-40B4-BE49-F238E27FC236}">
                    <a16:creationId xmlns:a16="http://schemas.microsoft.com/office/drawing/2014/main" id="{211423D1-09C1-3ED5-C765-443EB20123DB}"/>
                  </a:ext>
                </a:extLst>
              </p:cNvPr>
              <p:cNvCxnSpPr>
                <a:stCxn id="21" idx="3"/>
                <a:endCxn id="19" idx="1"/>
              </p:cNvCxnSpPr>
              <p:nvPr/>
            </p:nvCxnSpPr>
            <p:spPr bwMode="auto">
              <a:xfrm flipV="1">
                <a:off x="6383148" y="4392324"/>
                <a:ext cx="352978"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AutoShape 39">
                <a:extLst>
                  <a:ext uri="{FF2B5EF4-FFF2-40B4-BE49-F238E27FC236}">
                    <a16:creationId xmlns:a16="http://schemas.microsoft.com/office/drawing/2014/main" id="{C440AA64-88B6-E71C-1987-F1B9F33005F4}"/>
                  </a:ext>
                </a:extLst>
              </p:cNvPr>
              <p:cNvSpPr>
                <a:spLocks noChangeArrowheads="1"/>
              </p:cNvSpPr>
              <p:nvPr/>
            </p:nvSpPr>
            <p:spPr bwMode="auto">
              <a:xfrm>
                <a:off x="4753903" y="4248615"/>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50.0-54.9%</a:t>
                </a:r>
              </a:p>
            </p:txBody>
          </p:sp>
        </p:grpSp>
        <p:grpSp>
          <p:nvGrpSpPr>
            <p:cNvPr id="22" name="Group 21">
              <a:extLst>
                <a:ext uri="{FF2B5EF4-FFF2-40B4-BE49-F238E27FC236}">
                  <a16:creationId xmlns:a16="http://schemas.microsoft.com/office/drawing/2014/main" id="{DC4A6734-9D05-1EEB-547E-80C35B58E1A5}"/>
                </a:ext>
              </a:extLst>
            </p:cNvPr>
            <p:cNvGrpSpPr/>
            <p:nvPr/>
          </p:nvGrpSpPr>
          <p:grpSpPr>
            <a:xfrm>
              <a:off x="7140760" y="154095"/>
              <a:ext cx="3050695" cy="306467"/>
              <a:chOff x="4755688" y="278650"/>
              <a:chExt cx="3050695" cy="306467"/>
            </a:xfrm>
          </p:grpSpPr>
          <p:sp>
            <p:nvSpPr>
              <p:cNvPr id="23" name="AutoShape 48">
                <a:extLst>
                  <a:ext uri="{FF2B5EF4-FFF2-40B4-BE49-F238E27FC236}">
                    <a16:creationId xmlns:a16="http://schemas.microsoft.com/office/drawing/2014/main" id="{4BD9830F-1400-9C4D-FCE4-98B4DCEB92F3}"/>
                  </a:ext>
                </a:extLst>
              </p:cNvPr>
              <p:cNvSpPr>
                <a:spLocks noChangeArrowheads="1"/>
              </p:cNvSpPr>
              <p:nvPr/>
            </p:nvSpPr>
            <p:spPr bwMode="auto">
              <a:xfrm>
                <a:off x="6726383" y="278650"/>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20</a:t>
                </a:r>
              </a:p>
            </p:txBody>
          </p:sp>
          <p:cxnSp>
            <p:nvCxnSpPr>
              <p:cNvPr id="24" name="AutoShape 52">
                <a:extLst>
                  <a:ext uri="{FF2B5EF4-FFF2-40B4-BE49-F238E27FC236}">
                    <a16:creationId xmlns:a16="http://schemas.microsoft.com/office/drawing/2014/main" id="{34BA5838-D96E-8E8E-9050-F2846F13C0E0}"/>
                  </a:ext>
                </a:extLst>
              </p:cNvPr>
              <p:cNvCxnSpPr>
                <a:cxnSpLocks noChangeShapeType="1"/>
                <a:stCxn id="25" idx="3"/>
                <a:endCxn id="23" idx="1"/>
              </p:cNvCxnSpPr>
              <p:nvPr/>
            </p:nvCxnSpPr>
            <p:spPr bwMode="auto">
              <a:xfrm>
                <a:off x="6384933" y="430872"/>
                <a:ext cx="341450" cy="10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AutoShape 39">
                <a:extLst>
                  <a:ext uri="{FF2B5EF4-FFF2-40B4-BE49-F238E27FC236}">
                    <a16:creationId xmlns:a16="http://schemas.microsoft.com/office/drawing/2014/main" id="{67A1F230-999A-DA19-40D4-3957E0FAFD2E}"/>
                  </a:ext>
                </a:extLst>
              </p:cNvPr>
              <p:cNvSpPr>
                <a:spLocks noChangeArrowheads="1"/>
              </p:cNvSpPr>
              <p:nvPr/>
            </p:nvSpPr>
            <p:spPr bwMode="auto">
              <a:xfrm>
                <a:off x="4755688" y="28615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95.0-100%</a:t>
                </a:r>
              </a:p>
            </p:txBody>
          </p:sp>
        </p:grpSp>
        <p:grpSp>
          <p:nvGrpSpPr>
            <p:cNvPr id="26" name="Group 25">
              <a:extLst>
                <a:ext uri="{FF2B5EF4-FFF2-40B4-BE49-F238E27FC236}">
                  <a16:creationId xmlns:a16="http://schemas.microsoft.com/office/drawing/2014/main" id="{F1CCE50E-0167-C740-B55B-76FC27385E50}"/>
                </a:ext>
              </a:extLst>
            </p:cNvPr>
            <p:cNvGrpSpPr/>
            <p:nvPr/>
          </p:nvGrpSpPr>
          <p:grpSpPr>
            <a:xfrm>
              <a:off x="7139489" y="538102"/>
              <a:ext cx="3051966" cy="306467"/>
              <a:chOff x="4763052" y="1350202"/>
              <a:chExt cx="3051966" cy="306467"/>
            </a:xfrm>
          </p:grpSpPr>
          <p:sp>
            <p:nvSpPr>
              <p:cNvPr id="27" name="AutoShape 59">
                <a:extLst>
                  <a:ext uri="{FF2B5EF4-FFF2-40B4-BE49-F238E27FC236}">
                    <a16:creationId xmlns:a16="http://schemas.microsoft.com/office/drawing/2014/main" id="{5C2453FD-AE1A-9068-8B6C-C31F3F433D29}"/>
                  </a:ext>
                </a:extLst>
              </p:cNvPr>
              <p:cNvSpPr>
                <a:spLocks noChangeArrowheads="1"/>
              </p:cNvSpPr>
              <p:nvPr/>
            </p:nvSpPr>
            <p:spPr bwMode="auto">
              <a:xfrm>
                <a:off x="6735018" y="1350202"/>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18</a:t>
                </a:r>
              </a:p>
            </p:txBody>
          </p:sp>
          <p:cxnSp>
            <p:nvCxnSpPr>
              <p:cNvPr id="28" name="AutoShape 64">
                <a:extLst>
                  <a:ext uri="{FF2B5EF4-FFF2-40B4-BE49-F238E27FC236}">
                    <a16:creationId xmlns:a16="http://schemas.microsoft.com/office/drawing/2014/main" id="{7C6600E5-F775-D2E5-0842-5FA6BB1B89F9}"/>
                  </a:ext>
                </a:extLst>
              </p:cNvPr>
              <p:cNvCxnSpPr>
                <a:cxnSpLocks noChangeShapeType="1"/>
                <a:stCxn id="29" idx="3"/>
                <a:endCxn id="27" idx="1"/>
              </p:cNvCxnSpPr>
              <p:nvPr/>
            </p:nvCxnSpPr>
            <p:spPr bwMode="auto">
              <a:xfrm>
                <a:off x="6392297" y="1503436"/>
                <a:ext cx="342721"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AutoShape 39">
                <a:extLst>
                  <a:ext uri="{FF2B5EF4-FFF2-40B4-BE49-F238E27FC236}">
                    <a16:creationId xmlns:a16="http://schemas.microsoft.com/office/drawing/2014/main" id="{F3FD5E16-5589-392A-B54E-4E9EA3A0CB8F}"/>
                  </a:ext>
                </a:extLst>
              </p:cNvPr>
              <p:cNvSpPr>
                <a:spLocks noChangeArrowheads="1"/>
              </p:cNvSpPr>
              <p:nvPr/>
            </p:nvSpPr>
            <p:spPr bwMode="auto">
              <a:xfrm>
                <a:off x="4763052" y="1358715"/>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90.0-94.9%</a:t>
                </a:r>
              </a:p>
            </p:txBody>
          </p:sp>
        </p:grpSp>
        <p:grpSp>
          <p:nvGrpSpPr>
            <p:cNvPr id="30" name="Group 29">
              <a:extLst>
                <a:ext uri="{FF2B5EF4-FFF2-40B4-BE49-F238E27FC236}">
                  <a16:creationId xmlns:a16="http://schemas.microsoft.com/office/drawing/2014/main" id="{5BE1E0F9-BF2A-2DD4-5B35-309D9CF9495C}"/>
                </a:ext>
              </a:extLst>
            </p:cNvPr>
            <p:cNvGrpSpPr/>
            <p:nvPr/>
          </p:nvGrpSpPr>
          <p:grpSpPr>
            <a:xfrm>
              <a:off x="7127349" y="940147"/>
              <a:ext cx="3051966" cy="306467"/>
              <a:chOff x="4763052" y="2070282"/>
              <a:chExt cx="3051966" cy="306467"/>
            </a:xfrm>
          </p:grpSpPr>
          <p:sp>
            <p:nvSpPr>
              <p:cNvPr id="32" name="AutoShape 58">
                <a:extLst>
                  <a:ext uri="{FF2B5EF4-FFF2-40B4-BE49-F238E27FC236}">
                    <a16:creationId xmlns:a16="http://schemas.microsoft.com/office/drawing/2014/main" id="{B8006797-82B6-954E-BAB0-79AD8D1E9826}"/>
                  </a:ext>
                </a:extLst>
              </p:cNvPr>
              <p:cNvSpPr>
                <a:spLocks noChangeArrowheads="1"/>
              </p:cNvSpPr>
              <p:nvPr/>
            </p:nvSpPr>
            <p:spPr bwMode="auto">
              <a:xfrm>
                <a:off x="6735018" y="2070282"/>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17</a:t>
                </a:r>
              </a:p>
            </p:txBody>
          </p:sp>
          <p:cxnSp>
            <p:nvCxnSpPr>
              <p:cNvPr id="33" name="AutoShape 66">
                <a:extLst>
                  <a:ext uri="{FF2B5EF4-FFF2-40B4-BE49-F238E27FC236}">
                    <a16:creationId xmlns:a16="http://schemas.microsoft.com/office/drawing/2014/main" id="{4C69291C-0434-2D61-1F0E-5BD272258193}"/>
                  </a:ext>
                </a:extLst>
              </p:cNvPr>
              <p:cNvCxnSpPr>
                <a:cxnSpLocks noChangeShapeType="1"/>
                <a:stCxn id="34" idx="3"/>
                <a:endCxn id="32" idx="1"/>
              </p:cNvCxnSpPr>
              <p:nvPr/>
            </p:nvCxnSpPr>
            <p:spPr bwMode="auto">
              <a:xfrm>
                <a:off x="6392297" y="2222504"/>
                <a:ext cx="342721" cy="10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AutoShape 39">
                <a:extLst>
                  <a:ext uri="{FF2B5EF4-FFF2-40B4-BE49-F238E27FC236}">
                    <a16:creationId xmlns:a16="http://schemas.microsoft.com/office/drawing/2014/main" id="{8CA4BABF-FE78-FFC1-922E-DBFFC77A923E}"/>
                  </a:ext>
                </a:extLst>
              </p:cNvPr>
              <p:cNvSpPr>
                <a:spLocks noChangeArrowheads="1"/>
              </p:cNvSpPr>
              <p:nvPr/>
            </p:nvSpPr>
            <p:spPr bwMode="auto">
              <a:xfrm>
                <a:off x="4763052" y="2077783"/>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85.0-89.9%</a:t>
                </a:r>
              </a:p>
            </p:txBody>
          </p:sp>
        </p:grpSp>
        <p:grpSp>
          <p:nvGrpSpPr>
            <p:cNvPr id="35" name="Group 34">
              <a:extLst>
                <a:ext uri="{FF2B5EF4-FFF2-40B4-BE49-F238E27FC236}">
                  <a16:creationId xmlns:a16="http://schemas.microsoft.com/office/drawing/2014/main" id="{DF37E7DC-6AED-1108-A897-1EAED78EE86F}"/>
                </a:ext>
              </a:extLst>
            </p:cNvPr>
            <p:cNvGrpSpPr/>
            <p:nvPr/>
          </p:nvGrpSpPr>
          <p:grpSpPr>
            <a:xfrm>
              <a:off x="7118200" y="1353760"/>
              <a:ext cx="3061115" cy="306467"/>
              <a:chOff x="4753903" y="2790362"/>
              <a:chExt cx="3061115" cy="306467"/>
            </a:xfrm>
          </p:grpSpPr>
          <p:sp>
            <p:nvSpPr>
              <p:cNvPr id="37" name="AutoShape 51">
                <a:extLst>
                  <a:ext uri="{FF2B5EF4-FFF2-40B4-BE49-F238E27FC236}">
                    <a16:creationId xmlns:a16="http://schemas.microsoft.com/office/drawing/2014/main" id="{7E1C5A20-E6B9-8D03-99E8-EB1E1846C2A1}"/>
                  </a:ext>
                </a:extLst>
              </p:cNvPr>
              <p:cNvSpPr>
                <a:spLocks noChangeArrowheads="1"/>
              </p:cNvSpPr>
              <p:nvPr/>
            </p:nvSpPr>
            <p:spPr bwMode="auto">
              <a:xfrm>
                <a:off x="6735018" y="2790362"/>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16</a:t>
                </a:r>
              </a:p>
            </p:txBody>
          </p:sp>
          <p:cxnSp>
            <p:nvCxnSpPr>
              <p:cNvPr id="38" name="Straight Arrow Connector 37">
                <a:extLst>
                  <a:ext uri="{FF2B5EF4-FFF2-40B4-BE49-F238E27FC236}">
                    <a16:creationId xmlns:a16="http://schemas.microsoft.com/office/drawing/2014/main" id="{78FC043A-8E62-FF54-EC11-A4BDEB5617E9}"/>
                  </a:ext>
                </a:extLst>
              </p:cNvPr>
              <p:cNvCxnSpPr>
                <a:stCxn id="39" idx="3"/>
                <a:endCxn id="37" idx="1"/>
              </p:cNvCxnSpPr>
              <p:nvPr/>
            </p:nvCxnSpPr>
            <p:spPr bwMode="auto">
              <a:xfrm>
                <a:off x="6383148" y="2942584"/>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AutoShape 39">
                <a:extLst>
                  <a:ext uri="{FF2B5EF4-FFF2-40B4-BE49-F238E27FC236}">
                    <a16:creationId xmlns:a16="http://schemas.microsoft.com/office/drawing/2014/main" id="{07900194-4F69-9065-4269-D7D7F502634F}"/>
                  </a:ext>
                </a:extLst>
              </p:cNvPr>
              <p:cNvSpPr>
                <a:spLocks noChangeArrowheads="1"/>
              </p:cNvSpPr>
              <p:nvPr/>
            </p:nvSpPr>
            <p:spPr bwMode="auto">
              <a:xfrm>
                <a:off x="4753903" y="2797863"/>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80.0-84.9%</a:t>
                </a:r>
              </a:p>
            </p:txBody>
          </p:sp>
        </p:grpSp>
        <p:grpSp>
          <p:nvGrpSpPr>
            <p:cNvPr id="40" name="Group 39">
              <a:extLst>
                <a:ext uri="{FF2B5EF4-FFF2-40B4-BE49-F238E27FC236}">
                  <a16:creationId xmlns:a16="http://schemas.microsoft.com/office/drawing/2014/main" id="{6886EAA7-23B5-3020-62CF-6D16CB5CE425}"/>
                </a:ext>
              </a:extLst>
            </p:cNvPr>
            <p:cNvGrpSpPr/>
            <p:nvPr/>
          </p:nvGrpSpPr>
          <p:grpSpPr>
            <a:xfrm>
              <a:off x="7129232" y="3347733"/>
              <a:ext cx="3061115" cy="306467"/>
              <a:chOff x="4753903" y="3519010"/>
              <a:chExt cx="3061115" cy="306467"/>
            </a:xfrm>
          </p:grpSpPr>
          <p:sp>
            <p:nvSpPr>
              <p:cNvPr id="41" name="AutoShape 6">
                <a:extLst>
                  <a:ext uri="{FF2B5EF4-FFF2-40B4-BE49-F238E27FC236}">
                    <a16:creationId xmlns:a16="http://schemas.microsoft.com/office/drawing/2014/main" id="{F8518B32-1393-23DE-3662-95AB1183A5F3}"/>
                  </a:ext>
                </a:extLst>
              </p:cNvPr>
              <p:cNvSpPr>
                <a:spLocks noChangeArrowheads="1"/>
              </p:cNvSpPr>
              <p:nvPr/>
            </p:nvSpPr>
            <p:spPr bwMode="auto">
              <a:xfrm>
                <a:off x="6735018" y="3519010"/>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11</a:t>
                </a:r>
              </a:p>
            </p:txBody>
          </p:sp>
          <p:cxnSp>
            <p:nvCxnSpPr>
              <p:cNvPr id="42" name="Straight Arrow Connector 41">
                <a:extLst>
                  <a:ext uri="{FF2B5EF4-FFF2-40B4-BE49-F238E27FC236}">
                    <a16:creationId xmlns:a16="http://schemas.microsoft.com/office/drawing/2014/main" id="{76401182-AA77-8A40-5B48-B95157D4CBDC}"/>
                  </a:ext>
                </a:extLst>
              </p:cNvPr>
              <p:cNvCxnSpPr>
                <a:stCxn id="43" idx="3"/>
                <a:endCxn id="41" idx="1"/>
              </p:cNvCxnSpPr>
              <p:nvPr/>
            </p:nvCxnSpPr>
            <p:spPr bwMode="auto">
              <a:xfrm>
                <a:off x="6383148" y="3671232"/>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AutoShape 39">
                <a:extLst>
                  <a:ext uri="{FF2B5EF4-FFF2-40B4-BE49-F238E27FC236}">
                    <a16:creationId xmlns:a16="http://schemas.microsoft.com/office/drawing/2014/main" id="{111CA38C-65B2-4151-7BAF-16B3DB6445B5}"/>
                  </a:ext>
                </a:extLst>
              </p:cNvPr>
              <p:cNvSpPr>
                <a:spLocks noChangeArrowheads="1"/>
              </p:cNvSpPr>
              <p:nvPr/>
            </p:nvSpPr>
            <p:spPr bwMode="auto">
              <a:xfrm>
                <a:off x="4753903" y="352651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55.0-59.9%</a:t>
                </a:r>
              </a:p>
            </p:txBody>
          </p:sp>
        </p:grpSp>
        <p:grpSp>
          <p:nvGrpSpPr>
            <p:cNvPr id="44" name="Group 43">
              <a:extLst>
                <a:ext uri="{FF2B5EF4-FFF2-40B4-BE49-F238E27FC236}">
                  <a16:creationId xmlns:a16="http://schemas.microsoft.com/office/drawing/2014/main" id="{A6ED578D-195D-585B-D9EF-1591B0D35617}"/>
                </a:ext>
              </a:extLst>
            </p:cNvPr>
            <p:cNvGrpSpPr/>
            <p:nvPr/>
          </p:nvGrpSpPr>
          <p:grpSpPr>
            <a:xfrm>
              <a:off x="7127349" y="4112818"/>
              <a:ext cx="3061115" cy="306467"/>
              <a:chOff x="3837620" y="3684958"/>
              <a:chExt cx="3061115" cy="306467"/>
            </a:xfrm>
          </p:grpSpPr>
          <p:sp>
            <p:nvSpPr>
              <p:cNvPr id="45" name="AutoShape 51">
                <a:extLst>
                  <a:ext uri="{FF2B5EF4-FFF2-40B4-BE49-F238E27FC236}">
                    <a16:creationId xmlns:a16="http://schemas.microsoft.com/office/drawing/2014/main" id="{66D221C6-E576-E597-D667-4B30FB166D3C}"/>
                  </a:ext>
                </a:extLst>
              </p:cNvPr>
              <p:cNvSpPr>
                <a:spLocks noChangeArrowheads="1"/>
              </p:cNvSpPr>
              <p:nvPr/>
            </p:nvSpPr>
            <p:spPr bwMode="auto">
              <a:xfrm>
                <a:off x="5818735" y="368495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9</a:t>
                </a:r>
              </a:p>
            </p:txBody>
          </p:sp>
          <p:cxnSp>
            <p:nvCxnSpPr>
              <p:cNvPr id="46" name="Straight Arrow Connector 45">
                <a:extLst>
                  <a:ext uri="{FF2B5EF4-FFF2-40B4-BE49-F238E27FC236}">
                    <a16:creationId xmlns:a16="http://schemas.microsoft.com/office/drawing/2014/main" id="{ADF3831F-771C-5AC2-9E88-BE46250D6BAD}"/>
                  </a:ext>
                </a:extLst>
              </p:cNvPr>
              <p:cNvCxnSpPr>
                <a:stCxn id="48" idx="3"/>
                <a:endCxn id="45" idx="1"/>
              </p:cNvCxnSpPr>
              <p:nvPr/>
            </p:nvCxnSpPr>
            <p:spPr bwMode="auto">
              <a:xfrm>
                <a:off x="5466865" y="3837180"/>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AutoShape 39">
                <a:extLst>
                  <a:ext uri="{FF2B5EF4-FFF2-40B4-BE49-F238E27FC236}">
                    <a16:creationId xmlns:a16="http://schemas.microsoft.com/office/drawing/2014/main" id="{AE6B7C00-4D36-B9AE-00F0-1488B948FF25}"/>
                  </a:ext>
                </a:extLst>
              </p:cNvPr>
              <p:cNvSpPr>
                <a:spLocks noChangeArrowheads="1"/>
              </p:cNvSpPr>
              <p:nvPr/>
            </p:nvSpPr>
            <p:spPr bwMode="auto">
              <a:xfrm>
                <a:off x="3837620" y="3692459"/>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45.0-49.9%</a:t>
                </a:r>
              </a:p>
            </p:txBody>
          </p:sp>
        </p:grpSp>
        <p:grpSp>
          <p:nvGrpSpPr>
            <p:cNvPr id="49" name="Group 48">
              <a:extLst>
                <a:ext uri="{FF2B5EF4-FFF2-40B4-BE49-F238E27FC236}">
                  <a16:creationId xmlns:a16="http://schemas.microsoft.com/office/drawing/2014/main" id="{561356B6-2F2C-1E16-92AC-70EB4F03A784}"/>
                </a:ext>
              </a:extLst>
            </p:cNvPr>
            <p:cNvGrpSpPr/>
            <p:nvPr/>
          </p:nvGrpSpPr>
          <p:grpSpPr>
            <a:xfrm>
              <a:off x="7127349" y="4472858"/>
              <a:ext cx="3061115" cy="306467"/>
              <a:chOff x="3837620" y="4044998"/>
              <a:chExt cx="3061115" cy="306467"/>
            </a:xfrm>
          </p:grpSpPr>
          <p:sp>
            <p:nvSpPr>
              <p:cNvPr id="50" name="AutoShape 51">
                <a:extLst>
                  <a:ext uri="{FF2B5EF4-FFF2-40B4-BE49-F238E27FC236}">
                    <a16:creationId xmlns:a16="http://schemas.microsoft.com/office/drawing/2014/main" id="{2BC2C700-BD79-588F-FBC8-44D0C779A639}"/>
                  </a:ext>
                </a:extLst>
              </p:cNvPr>
              <p:cNvSpPr>
                <a:spLocks noChangeArrowheads="1"/>
              </p:cNvSpPr>
              <p:nvPr/>
            </p:nvSpPr>
            <p:spPr bwMode="auto">
              <a:xfrm>
                <a:off x="5818735" y="404499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8</a:t>
                </a:r>
              </a:p>
            </p:txBody>
          </p:sp>
          <p:cxnSp>
            <p:nvCxnSpPr>
              <p:cNvPr id="51" name="AutoShape 68">
                <a:extLst>
                  <a:ext uri="{FF2B5EF4-FFF2-40B4-BE49-F238E27FC236}">
                    <a16:creationId xmlns:a16="http://schemas.microsoft.com/office/drawing/2014/main" id="{B4BAB6DE-55FE-0588-F841-75E0A8750A35}"/>
                  </a:ext>
                </a:extLst>
              </p:cNvPr>
              <p:cNvCxnSpPr>
                <a:cxnSpLocks noChangeShapeType="1"/>
                <a:stCxn id="52" idx="3"/>
                <a:endCxn id="50" idx="1"/>
              </p:cNvCxnSpPr>
              <p:nvPr/>
            </p:nvCxnSpPr>
            <p:spPr bwMode="auto">
              <a:xfrm flipV="1">
                <a:off x="5466865" y="4198232"/>
                <a:ext cx="351870" cy="171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2" name="AutoShape 39">
                <a:extLst>
                  <a:ext uri="{FF2B5EF4-FFF2-40B4-BE49-F238E27FC236}">
                    <a16:creationId xmlns:a16="http://schemas.microsoft.com/office/drawing/2014/main" id="{B83475A7-16B6-17AF-130B-6011795AC5A2}"/>
                  </a:ext>
                </a:extLst>
              </p:cNvPr>
              <p:cNvSpPr>
                <a:spLocks noChangeArrowheads="1"/>
              </p:cNvSpPr>
              <p:nvPr/>
            </p:nvSpPr>
            <p:spPr bwMode="auto">
              <a:xfrm>
                <a:off x="3837620" y="4055227"/>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40.0-44.9%</a:t>
                </a:r>
              </a:p>
            </p:txBody>
          </p:sp>
        </p:grpSp>
        <p:grpSp>
          <p:nvGrpSpPr>
            <p:cNvPr id="53" name="Group 52">
              <a:extLst>
                <a:ext uri="{FF2B5EF4-FFF2-40B4-BE49-F238E27FC236}">
                  <a16:creationId xmlns:a16="http://schemas.microsoft.com/office/drawing/2014/main" id="{FC56ACA4-D4CB-7B96-24B5-2244D1BCBB74}"/>
                </a:ext>
              </a:extLst>
            </p:cNvPr>
            <p:cNvGrpSpPr/>
            <p:nvPr/>
          </p:nvGrpSpPr>
          <p:grpSpPr>
            <a:xfrm>
              <a:off x="7117092" y="5702460"/>
              <a:ext cx="3061115" cy="306467"/>
              <a:chOff x="3131924" y="4441690"/>
              <a:chExt cx="3061115" cy="306467"/>
            </a:xfrm>
          </p:grpSpPr>
          <p:sp>
            <p:nvSpPr>
              <p:cNvPr id="55" name="AutoShape 6">
                <a:extLst>
                  <a:ext uri="{FF2B5EF4-FFF2-40B4-BE49-F238E27FC236}">
                    <a16:creationId xmlns:a16="http://schemas.microsoft.com/office/drawing/2014/main" id="{EB4C200E-8F36-53EA-387E-0A5FFFD84F10}"/>
                  </a:ext>
                </a:extLst>
              </p:cNvPr>
              <p:cNvSpPr>
                <a:spLocks noChangeArrowheads="1"/>
              </p:cNvSpPr>
              <p:nvPr/>
            </p:nvSpPr>
            <p:spPr bwMode="auto">
              <a:xfrm>
                <a:off x="5113039" y="4441690"/>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5</a:t>
                </a:r>
              </a:p>
            </p:txBody>
          </p:sp>
          <p:sp>
            <p:nvSpPr>
              <p:cNvPr id="56" name="AutoShape 39">
                <a:extLst>
                  <a:ext uri="{FF2B5EF4-FFF2-40B4-BE49-F238E27FC236}">
                    <a16:creationId xmlns:a16="http://schemas.microsoft.com/office/drawing/2014/main" id="{E2E110ED-ABFA-14C4-184E-B133BA980B15}"/>
                  </a:ext>
                </a:extLst>
              </p:cNvPr>
              <p:cNvSpPr>
                <a:spLocks noChangeArrowheads="1"/>
              </p:cNvSpPr>
              <p:nvPr/>
            </p:nvSpPr>
            <p:spPr bwMode="auto">
              <a:xfrm>
                <a:off x="3131924" y="444919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25.0-29.9%</a:t>
                </a:r>
              </a:p>
            </p:txBody>
          </p:sp>
          <p:cxnSp>
            <p:nvCxnSpPr>
              <p:cNvPr id="57" name="Straight Arrow Connector 56">
                <a:extLst>
                  <a:ext uri="{FF2B5EF4-FFF2-40B4-BE49-F238E27FC236}">
                    <a16:creationId xmlns:a16="http://schemas.microsoft.com/office/drawing/2014/main" id="{813F31D2-B134-7D95-1C54-84345740C0D4}"/>
                  </a:ext>
                </a:extLst>
              </p:cNvPr>
              <p:cNvCxnSpPr>
                <a:stCxn id="56" idx="3"/>
                <a:endCxn id="55" idx="1"/>
              </p:cNvCxnSpPr>
              <p:nvPr/>
            </p:nvCxnSpPr>
            <p:spPr bwMode="auto">
              <a:xfrm>
                <a:off x="4761169" y="4593912"/>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58" name="Group 57">
              <a:extLst>
                <a:ext uri="{FF2B5EF4-FFF2-40B4-BE49-F238E27FC236}">
                  <a16:creationId xmlns:a16="http://schemas.microsoft.com/office/drawing/2014/main" id="{9E5AF6DF-F06F-937F-4A57-A35A43831A70}"/>
                </a:ext>
              </a:extLst>
            </p:cNvPr>
            <p:cNvGrpSpPr/>
            <p:nvPr/>
          </p:nvGrpSpPr>
          <p:grpSpPr>
            <a:xfrm>
              <a:off x="7117092" y="6062500"/>
              <a:ext cx="3061115" cy="306467"/>
              <a:chOff x="3131924" y="4801730"/>
              <a:chExt cx="3061115" cy="306467"/>
            </a:xfrm>
          </p:grpSpPr>
          <p:sp>
            <p:nvSpPr>
              <p:cNvPr id="59" name="AutoShape 6">
                <a:extLst>
                  <a:ext uri="{FF2B5EF4-FFF2-40B4-BE49-F238E27FC236}">
                    <a16:creationId xmlns:a16="http://schemas.microsoft.com/office/drawing/2014/main" id="{BEFC6DE9-07B1-0BD9-78E2-958678727238}"/>
                  </a:ext>
                </a:extLst>
              </p:cNvPr>
              <p:cNvSpPr>
                <a:spLocks noChangeArrowheads="1"/>
              </p:cNvSpPr>
              <p:nvPr/>
            </p:nvSpPr>
            <p:spPr bwMode="auto">
              <a:xfrm>
                <a:off x="5113039" y="4801730"/>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4</a:t>
                </a:r>
              </a:p>
            </p:txBody>
          </p:sp>
          <p:cxnSp>
            <p:nvCxnSpPr>
              <p:cNvPr id="60" name="AutoShape 69">
                <a:extLst>
                  <a:ext uri="{FF2B5EF4-FFF2-40B4-BE49-F238E27FC236}">
                    <a16:creationId xmlns:a16="http://schemas.microsoft.com/office/drawing/2014/main" id="{255A3E3A-7957-9E63-2A4F-8F40032FD0C8}"/>
                  </a:ext>
                </a:extLst>
              </p:cNvPr>
              <p:cNvCxnSpPr>
                <a:cxnSpLocks noChangeShapeType="1"/>
                <a:stCxn id="61" idx="3"/>
                <a:endCxn id="59" idx="1"/>
              </p:cNvCxnSpPr>
              <p:nvPr/>
            </p:nvCxnSpPr>
            <p:spPr bwMode="auto">
              <a:xfrm>
                <a:off x="4761169" y="4953952"/>
                <a:ext cx="351870" cy="10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 name="AutoShape 39">
                <a:extLst>
                  <a:ext uri="{FF2B5EF4-FFF2-40B4-BE49-F238E27FC236}">
                    <a16:creationId xmlns:a16="http://schemas.microsoft.com/office/drawing/2014/main" id="{D915CD73-9368-CFE3-8CFF-D7F66FC0739B}"/>
                  </a:ext>
                </a:extLst>
              </p:cNvPr>
              <p:cNvSpPr>
                <a:spLocks noChangeArrowheads="1"/>
              </p:cNvSpPr>
              <p:nvPr/>
            </p:nvSpPr>
            <p:spPr bwMode="auto">
              <a:xfrm>
                <a:off x="3131924" y="480923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20.0-24.9%</a:t>
                </a:r>
              </a:p>
            </p:txBody>
          </p:sp>
        </p:grpSp>
        <p:grpSp>
          <p:nvGrpSpPr>
            <p:cNvPr id="62" name="Group 61">
              <a:extLst>
                <a:ext uri="{FF2B5EF4-FFF2-40B4-BE49-F238E27FC236}">
                  <a16:creationId xmlns:a16="http://schemas.microsoft.com/office/drawing/2014/main" id="{3C2CB4F7-8683-7923-CCA8-7772C6CB416A}"/>
                </a:ext>
              </a:extLst>
            </p:cNvPr>
            <p:cNvGrpSpPr/>
            <p:nvPr/>
          </p:nvGrpSpPr>
          <p:grpSpPr>
            <a:xfrm>
              <a:off x="7129232" y="2555826"/>
              <a:ext cx="3062223" cy="306467"/>
              <a:chOff x="4753903" y="4239090"/>
              <a:chExt cx="3062223" cy="306467"/>
            </a:xfrm>
          </p:grpSpPr>
          <p:sp>
            <p:nvSpPr>
              <p:cNvPr id="63" name="AutoShape 6">
                <a:extLst>
                  <a:ext uri="{FF2B5EF4-FFF2-40B4-BE49-F238E27FC236}">
                    <a16:creationId xmlns:a16="http://schemas.microsoft.com/office/drawing/2014/main" id="{BEF10F99-433A-809D-F335-33B6FE463E8A}"/>
                  </a:ext>
                </a:extLst>
              </p:cNvPr>
              <p:cNvSpPr>
                <a:spLocks noChangeArrowheads="1"/>
              </p:cNvSpPr>
              <p:nvPr/>
            </p:nvSpPr>
            <p:spPr bwMode="auto">
              <a:xfrm>
                <a:off x="6736126" y="4239090"/>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13</a:t>
                </a:r>
              </a:p>
            </p:txBody>
          </p:sp>
          <p:cxnSp>
            <p:nvCxnSpPr>
              <p:cNvPr id="64" name="Straight Arrow Connector 63">
                <a:extLst>
                  <a:ext uri="{FF2B5EF4-FFF2-40B4-BE49-F238E27FC236}">
                    <a16:creationId xmlns:a16="http://schemas.microsoft.com/office/drawing/2014/main" id="{B07A2F9E-9842-0BAA-4E6E-93F08D1E2E94}"/>
                  </a:ext>
                </a:extLst>
              </p:cNvPr>
              <p:cNvCxnSpPr>
                <a:stCxn id="65" idx="3"/>
                <a:endCxn id="63" idx="1"/>
              </p:cNvCxnSpPr>
              <p:nvPr/>
            </p:nvCxnSpPr>
            <p:spPr bwMode="auto">
              <a:xfrm flipV="1">
                <a:off x="6383148" y="4392324"/>
                <a:ext cx="352978"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5" name="AutoShape 39">
                <a:extLst>
                  <a:ext uri="{FF2B5EF4-FFF2-40B4-BE49-F238E27FC236}">
                    <a16:creationId xmlns:a16="http://schemas.microsoft.com/office/drawing/2014/main" id="{4F91A949-5F1C-4CC9-ED6A-270F0B9FF55A}"/>
                  </a:ext>
                </a:extLst>
              </p:cNvPr>
              <p:cNvSpPr>
                <a:spLocks noChangeArrowheads="1"/>
              </p:cNvSpPr>
              <p:nvPr/>
            </p:nvSpPr>
            <p:spPr bwMode="auto">
              <a:xfrm>
                <a:off x="4753903" y="4248615"/>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65.0-69.9%</a:t>
                </a:r>
              </a:p>
            </p:txBody>
          </p:sp>
        </p:grpSp>
        <p:grpSp>
          <p:nvGrpSpPr>
            <p:cNvPr id="67" name="Group 66">
              <a:extLst>
                <a:ext uri="{FF2B5EF4-FFF2-40B4-BE49-F238E27FC236}">
                  <a16:creationId xmlns:a16="http://schemas.microsoft.com/office/drawing/2014/main" id="{B8460B33-A5D3-488A-6A02-B4403EF656F2}"/>
                </a:ext>
              </a:extLst>
            </p:cNvPr>
            <p:cNvGrpSpPr/>
            <p:nvPr/>
          </p:nvGrpSpPr>
          <p:grpSpPr>
            <a:xfrm>
              <a:off x="7129232" y="1799309"/>
              <a:ext cx="3061115" cy="306467"/>
              <a:chOff x="4753903" y="2790362"/>
              <a:chExt cx="3061115" cy="306467"/>
            </a:xfrm>
          </p:grpSpPr>
          <p:sp>
            <p:nvSpPr>
              <p:cNvPr id="68" name="AutoShape 51">
                <a:extLst>
                  <a:ext uri="{FF2B5EF4-FFF2-40B4-BE49-F238E27FC236}">
                    <a16:creationId xmlns:a16="http://schemas.microsoft.com/office/drawing/2014/main" id="{1CEE6B96-51AD-473A-750F-28A3C05F52FE}"/>
                  </a:ext>
                </a:extLst>
              </p:cNvPr>
              <p:cNvSpPr>
                <a:spLocks noChangeArrowheads="1"/>
              </p:cNvSpPr>
              <p:nvPr/>
            </p:nvSpPr>
            <p:spPr bwMode="auto">
              <a:xfrm>
                <a:off x="6735018" y="2790362"/>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15</a:t>
                </a:r>
              </a:p>
            </p:txBody>
          </p:sp>
          <p:cxnSp>
            <p:nvCxnSpPr>
              <p:cNvPr id="69" name="Straight Arrow Connector 68">
                <a:extLst>
                  <a:ext uri="{FF2B5EF4-FFF2-40B4-BE49-F238E27FC236}">
                    <a16:creationId xmlns:a16="http://schemas.microsoft.com/office/drawing/2014/main" id="{486A611F-139B-5FBD-D945-05BA2A172C12}"/>
                  </a:ext>
                </a:extLst>
              </p:cNvPr>
              <p:cNvCxnSpPr>
                <a:stCxn id="70" idx="3"/>
                <a:endCxn id="68" idx="1"/>
              </p:cNvCxnSpPr>
              <p:nvPr/>
            </p:nvCxnSpPr>
            <p:spPr bwMode="auto">
              <a:xfrm>
                <a:off x="6383148" y="2942584"/>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0" name="AutoShape 39">
                <a:extLst>
                  <a:ext uri="{FF2B5EF4-FFF2-40B4-BE49-F238E27FC236}">
                    <a16:creationId xmlns:a16="http://schemas.microsoft.com/office/drawing/2014/main" id="{B00EF3B7-317E-0A62-382B-B83991FEFE41}"/>
                  </a:ext>
                </a:extLst>
              </p:cNvPr>
              <p:cNvSpPr>
                <a:spLocks noChangeArrowheads="1"/>
              </p:cNvSpPr>
              <p:nvPr/>
            </p:nvSpPr>
            <p:spPr bwMode="auto">
              <a:xfrm>
                <a:off x="4753903" y="2797863"/>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75.0-79.9%</a:t>
                </a:r>
              </a:p>
            </p:txBody>
          </p:sp>
        </p:grpSp>
        <p:grpSp>
          <p:nvGrpSpPr>
            <p:cNvPr id="71" name="Group 70">
              <a:extLst>
                <a:ext uri="{FF2B5EF4-FFF2-40B4-BE49-F238E27FC236}">
                  <a16:creationId xmlns:a16="http://schemas.microsoft.com/office/drawing/2014/main" id="{05CD5B1E-AE62-AB17-3858-265FB6C13D72}"/>
                </a:ext>
              </a:extLst>
            </p:cNvPr>
            <p:cNvGrpSpPr/>
            <p:nvPr/>
          </p:nvGrpSpPr>
          <p:grpSpPr>
            <a:xfrm>
              <a:off x="7129232" y="2177784"/>
              <a:ext cx="3061115" cy="306467"/>
              <a:chOff x="4753903" y="3519010"/>
              <a:chExt cx="3061115" cy="306467"/>
            </a:xfrm>
          </p:grpSpPr>
          <p:sp>
            <p:nvSpPr>
              <p:cNvPr id="72" name="AutoShape 6">
                <a:extLst>
                  <a:ext uri="{FF2B5EF4-FFF2-40B4-BE49-F238E27FC236}">
                    <a16:creationId xmlns:a16="http://schemas.microsoft.com/office/drawing/2014/main" id="{C7897D3E-7E26-18B8-AA2B-CE3993859C20}"/>
                  </a:ext>
                </a:extLst>
              </p:cNvPr>
              <p:cNvSpPr>
                <a:spLocks noChangeArrowheads="1"/>
              </p:cNvSpPr>
              <p:nvPr/>
            </p:nvSpPr>
            <p:spPr bwMode="auto">
              <a:xfrm>
                <a:off x="6735018" y="3519010"/>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14</a:t>
                </a:r>
              </a:p>
            </p:txBody>
          </p:sp>
          <p:cxnSp>
            <p:nvCxnSpPr>
              <p:cNvPr id="73" name="Straight Arrow Connector 72">
                <a:extLst>
                  <a:ext uri="{FF2B5EF4-FFF2-40B4-BE49-F238E27FC236}">
                    <a16:creationId xmlns:a16="http://schemas.microsoft.com/office/drawing/2014/main" id="{4FAB03B7-2913-4099-46BB-D7A31AB0775A}"/>
                  </a:ext>
                </a:extLst>
              </p:cNvPr>
              <p:cNvCxnSpPr>
                <a:stCxn id="74" idx="3"/>
                <a:endCxn id="72" idx="1"/>
              </p:cNvCxnSpPr>
              <p:nvPr/>
            </p:nvCxnSpPr>
            <p:spPr bwMode="auto">
              <a:xfrm>
                <a:off x="6383148" y="3671232"/>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4" name="AutoShape 39">
                <a:extLst>
                  <a:ext uri="{FF2B5EF4-FFF2-40B4-BE49-F238E27FC236}">
                    <a16:creationId xmlns:a16="http://schemas.microsoft.com/office/drawing/2014/main" id="{9795692F-AFA7-9DEB-3AC8-65D60810281A}"/>
                  </a:ext>
                </a:extLst>
              </p:cNvPr>
              <p:cNvSpPr>
                <a:spLocks noChangeArrowheads="1"/>
              </p:cNvSpPr>
              <p:nvPr/>
            </p:nvSpPr>
            <p:spPr bwMode="auto">
              <a:xfrm>
                <a:off x="4753903" y="3526511"/>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70.0-74.9%</a:t>
                </a:r>
              </a:p>
            </p:txBody>
          </p:sp>
        </p:grpSp>
        <p:grpSp>
          <p:nvGrpSpPr>
            <p:cNvPr id="75" name="Group 74">
              <a:extLst>
                <a:ext uri="{FF2B5EF4-FFF2-40B4-BE49-F238E27FC236}">
                  <a16:creationId xmlns:a16="http://schemas.microsoft.com/office/drawing/2014/main" id="{C5B2821A-B6E3-35C3-BEC1-219863AB7430}"/>
                </a:ext>
              </a:extLst>
            </p:cNvPr>
            <p:cNvGrpSpPr/>
            <p:nvPr/>
          </p:nvGrpSpPr>
          <p:grpSpPr>
            <a:xfrm>
              <a:off x="7117092" y="6439566"/>
              <a:ext cx="3062223" cy="306467"/>
              <a:chOff x="3146164" y="6260641"/>
              <a:chExt cx="3062223" cy="306467"/>
            </a:xfrm>
          </p:grpSpPr>
          <p:sp>
            <p:nvSpPr>
              <p:cNvPr id="76" name="AutoShape 6">
                <a:extLst>
                  <a:ext uri="{FF2B5EF4-FFF2-40B4-BE49-F238E27FC236}">
                    <a16:creationId xmlns:a16="http://schemas.microsoft.com/office/drawing/2014/main" id="{ED2867A4-36D7-7E92-8967-E88830B17FE2}"/>
                  </a:ext>
                </a:extLst>
              </p:cNvPr>
              <p:cNvSpPr>
                <a:spLocks noChangeArrowheads="1"/>
              </p:cNvSpPr>
              <p:nvPr/>
            </p:nvSpPr>
            <p:spPr bwMode="auto">
              <a:xfrm>
                <a:off x="5128387" y="6260641"/>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0</a:t>
                </a:r>
              </a:p>
            </p:txBody>
          </p:sp>
          <p:cxnSp>
            <p:nvCxnSpPr>
              <p:cNvPr id="77" name="Straight Arrow Connector 76">
                <a:extLst>
                  <a:ext uri="{FF2B5EF4-FFF2-40B4-BE49-F238E27FC236}">
                    <a16:creationId xmlns:a16="http://schemas.microsoft.com/office/drawing/2014/main" id="{A3C0F916-FBA8-E68A-875C-E7C5F7E7BD57}"/>
                  </a:ext>
                </a:extLst>
              </p:cNvPr>
              <p:cNvCxnSpPr>
                <a:stCxn id="78" idx="3"/>
                <a:endCxn id="76" idx="1"/>
              </p:cNvCxnSpPr>
              <p:nvPr/>
            </p:nvCxnSpPr>
            <p:spPr bwMode="auto">
              <a:xfrm flipV="1">
                <a:off x="4775409" y="6413875"/>
                <a:ext cx="352978"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8" name="AutoShape 39">
                <a:extLst>
                  <a:ext uri="{FF2B5EF4-FFF2-40B4-BE49-F238E27FC236}">
                    <a16:creationId xmlns:a16="http://schemas.microsoft.com/office/drawing/2014/main" id="{DBB2C063-1588-95A2-2E95-8B10DE91AA2B}"/>
                  </a:ext>
                </a:extLst>
              </p:cNvPr>
              <p:cNvSpPr>
                <a:spLocks noChangeArrowheads="1"/>
              </p:cNvSpPr>
              <p:nvPr/>
            </p:nvSpPr>
            <p:spPr bwMode="auto">
              <a:xfrm>
                <a:off x="3146164" y="6270166"/>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0-19.9%</a:t>
                </a:r>
              </a:p>
            </p:txBody>
          </p:sp>
        </p:grpSp>
        <p:grpSp>
          <p:nvGrpSpPr>
            <p:cNvPr id="79" name="Group 78">
              <a:extLst>
                <a:ext uri="{FF2B5EF4-FFF2-40B4-BE49-F238E27FC236}">
                  <a16:creationId xmlns:a16="http://schemas.microsoft.com/office/drawing/2014/main" id="{45EE1FCC-D353-2FF9-CCFB-22785F095702}"/>
                </a:ext>
              </a:extLst>
            </p:cNvPr>
            <p:cNvGrpSpPr/>
            <p:nvPr/>
          </p:nvGrpSpPr>
          <p:grpSpPr>
            <a:xfrm>
              <a:off x="7127349" y="2942869"/>
              <a:ext cx="3061115" cy="306467"/>
              <a:chOff x="3837620" y="3684958"/>
              <a:chExt cx="3061115" cy="306467"/>
            </a:xfrm>
          </p:grpSpPr>
          <p:sp>
            <p:nvSpPr>
              <p:cNvPr id="80" name="AutoShape 51">
                <a:extLst>
                  <a:ext uri="{FF2B5EF4-FFF2-40B4-BE49-F238E27FC236}">
                    <a16:creationId xmlns:a16="http://schemas.microsoft.com/office/drawing/2014/main" id="{EC0772BC-7FCB-C59C-A0FE-2FB9B1AD1A97}"/>
                  </a:ext>
                </a:extLst>
              </p:cNvPr>
              <p:cNvSpPr>
                <a:spLocks noChangeArrowheads="1"/>
              </p:cNvSpPr>
              <p:nvPr/>
            </p:nvSpPr>
            <p:spPr bwMode="auto">
              <a:xfrm>
                <a:off x="5818735" y="3684958"/>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12</a:t>
                </a:r>
              </a:p>
            </p:txBody>
          </p:sp>
          <p:cxnSp>
            <p:nvCxnSpPr>
              <p:cNvPr id="81" name="Straight Arrow Connector 80">
                <a:extLst>
                  <a:ext uri="{FF2B5EF4-FFF2-40B4-BE49-F238E27FC236}">
                    <a16:creationId xmlns:a16="http://schemas.microsoft.com/office/drawing/2014/main" id="{C29F16B6-FB3E-F2CE-A7B5-8C7194E2D00A}"/>
                  </a:ext>
                </a:extLst>
              </p:cNvPr>
              <p:cNvCxnSpPr>
                <a:stCxn id="92" idx="3"/>
                <a:endCxn id="80" idx="1"/>
              </p:cNvCxnSpPr>
              <p:nvPr/>
            </p:nvCxnSpPr>
            <p:spPr bwMode="auto">
              <a:xfrm>
                <a:off x="5466865" y="3837180"/>
                <a:ext cx="351870" cy="101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 name="AutoShape 39">
                <a:extLst>
                  <a:ext uri="{FF2B5EF4-FFF2-40B4-BE49-F238E27FC236}">
                    <a16:creationId xmlns:a16="http://schemas.microsoft.com/office/drawing/2014/main" id="{3F159422-1A5C-A2F1-A7C5-C47ED8D086EE}"/>
                  </a:ext>
                </a:extLst>
              </p:cNvPr>
              <p:cNvSpPr>
                <a:spLocks noChangeArrowheads="1"/>
              </p:cNvSpPr>
              <p:nvPr/>
            </p:nvSpPr>
            <p:spPr bwMode="auto">
              <a:xfrm>
                <a:off x="3837620" y="3692459"/>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60.0-64.9%</a:t>
                </a:r>
              </a:p>
            </p:txBody>
          </p:sp>
        </p:grpSp>
        <p:grpSp>
          <p:nvGrpSpPr>
            <p:cNvPr id="93" name="Group 92">
              <a:extLst>
                <a:ext uri="{FF2B5EF4-FFF2-40B4-BE49-F238E27FC236}">
                  <a16:creationId xmlns:a16="http://schemas.microsoft.com/office/drawing/2014/main" id="{33955188-1221-D9C5-C5E2-4DC82CF731A3}"/>
                </a:ext>
              </a:extLst>
            </p:cNvPr>
            <p:cNvGrpSpPr/>
            <p:nvPr/>
          </p:nvGrpSpPr>
          <p:grpSpPr>
            <a:xfrm>
              <a:off x="7118200" y="5291832"/>
              <a:ext cx="3061115" cy="306467"/>
              <a:chOff x="3837620" y="4044998"/>
              <a:chExt cx="3061115" cy="306467"/>
            </a:xfrm>
          </p:grpSpPr>
          <p:sp>
            <p:nvSpPr>
              <p:cNvPr id="94" name="AutoShape 51">
                <a:extLst>
                  <a:ext uri="{FF2B5EF4-FFF2-40B4-BE49-F238E27FC236}">
                    <a16:creationId xmlns:a16="http://schemas.microsoft.com/office/drawing/2014/main" id="{8F7C03AF-DA3A-901D-2A02-556623236E32}"/>
                  </a:ext>
                </a:extLst>
              </p:cNvPr>
              <p:cNvSpPr>
                <a:spLocks noChangeArrowheads="1"/>
              </p:cNvSpPr>
              <p:nvPr/>
            </p:nvSpPr>
            <p:spPr bwMode="auto">
              <a:xfrm>
                <a:off x="5818735" y="404499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6</a:t>
                </a:r>
              </a:p>
            </p:txBody>
          </p:sp>
          <p:cxnSp>
            <p:nvCxnSpPr>
              <p:cNvPr id="95" name="AutoShape 68">
                <a:extLst>
                  <a:ext uri="{FF2B5EF4-FFF2-40B4-BE49-F238E27FC236}">
                    <a16:creationId xmlns:a16="http://schemas.microsoft.com/office/drawing/2014/main" id="{0B572AEC-197F-4AB1-B861-AC11EB9EC582}"/>
                  </a:ext>
                </a:extLst>
              </p:cNvPr>
              <p:cNvCxnSpPr>
                <a:cxnSpLocks noChangeShapeType="1"/>
                <a:stCxn id="96" idx="3"/>
                <a:endCxn id="94" idx="1"/>
              </p:cNvCxnSpPr>
              <p:nvPr/>
            </p:nvCxnSpPr>
            <p:spPr bwMode="auto">
              <a:xfrm flipV="1">
                <a:off x="5466865" y="4198232"/>
                <a:ext cx="351870" cy="171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6" name="AutoShape 39">
                <a:extLst>
                  <a:ext uri="{FF2B5EF4-FFF2-40B4-BE49-F238E27FC236}">
                    <a16:creationId xmlns:a16="http://schemas.microsoft.com/office/drawing/2014/main" id="{FEB65FD8-BCEF-5F33-4494-0484645088D4}"/>
                  </a:ext>
                </a:extLst>
              </p:cNvPr>
              <p:cNvSpPr>
                <a:spLocks noChangeArrowheads="1"/>
              </p:cNvSpPr>
              <p:nvPr/>
            </p:nvSpPr>
            <p:spPr bwMode="auto">
              <a:xfrm>
                <a:off x="3837620" y="4055227"/>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30.0-34.9%</a:t>
                </a:r>
              </a:p>
            </p:txBody>
          </p:sp>
        </p:grpSp>
        <p:cxnSp>
          <p:nvCxnSpPr>
            <p:cNvPr id="97" name="Straight Arrow Connector 96">
              <a:extLst>
                <a:ext uri="{FF2B5EF4-FFF2-40B4-BE49-F238E27FC236}">
                  <a16:creationId xmlns:a16="http://schemas.microsoft.com/office/drawing/2014/main" id="{EAB18FD2-9C9B-A6BE-237C-5FF9CD89B6E9}"/>
                </a:ext>
              </a:extLst>
            </p:cNvPr>
            <p:cNvCxnSpPr>
              <a:stCxn id="6" idx="3"/>
              <a:endCxn id="70" idx="1"/>
            </p:cNvCxnSpPr>
            <p:nvPr/>
          </p:nvCxnSpPr>
          <p:spPr bwMode="auto">
            <a:xfrm flipV="1">
              <a:off x="5244441" y="1951531"/>
              <a:ext cx="1884791" cy="120070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8" name="Straight Arrow Connector 97">
              <a:extLst>
                <a:ext uri="{FF2B5EF4-FFF2-40B4-BE49-F238E27FC236}">
                  <a16:creationId xmlns:a16="http://schemas.microsoft.com/office/drawing/2014/main" id="{2F96994D-1557-F689-BBF7-3E5F92B4DC90}"/>
                </a:ext>
              </a:extLst>
            </p:cNvPr>
            <p:cNvCxnSpPr>
              <a:stCxn id="6" idx="3"/>
              <a:endCxn id="74" idx="1"/>
            </p:cNvCxnSpPr>
            <p:nvPr/>
          </p:nvCxnSpPr>
          <p:spPr bwMode="auto">
            <a:xfrm flipV="1">
              <a:off x="5244441" y="2330006"/>
              <a:ext cx="1884791" cy="82222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9" name="Straight Arrow Connector 98">
              <a:extLst>
                <a:ext uri="{FF2B5EF4-FFF2-40B4-BE49-F238E27FC236}">
                  <a16:creationId xmlns:a16="http://schemas.microsoft.com/office/drawing/2014/main" id="{4B698551-E31A-C54E-96EC-F5F439345E68}"/>
                </a:ext>
              </a:extLst>
            </p:cNvPr>
            <p:cNvCxnSpPr>
              <a:stCxn id="6" idx="3"/>
              <a:endCxn id="65" idx="1"/>
            </p:cNvCxnSpPr>
            <p:nvPr/>
          </p:nvCxnSpPr>
          <p:spPr bwMode="auto">
            <a:xfrm flipV="1">
              <a:off x="5244441" y="2710072"/>
              <a:ext cx="1884791" cy="44216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Straight Arrow Connector 99">
              <a:extLst>
                <a:ext uri="{FF2B5EF4-FFF2-40B4-BE49-F238E27FC236}">
                  <a16:creationId xmlns:a16="http://schemas.microsoft.com/office/drawing/2014/main" id="{7F02F102-73F6-8699-0716-EA6ACA180FE2}"/>
                </a:ext>
              </a:extLst>
            </p:cNvPr>
            <p:cNvCxnSpPr>
              <a:stCxn id="6" idx="3"/>
              <a:endCxn id="92" idx="1"/>
            </p:cNvCxnSpPr>
            <p:nvPr/>
          </p:nvCxnSpPr>
          <p:spPr bwMode="auto">
            <a:xfrm flipV="1">
              <a:off x="5244441" y="3095091"/>
              <a:ext cx="1882908" cy="5714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1" name="Straight Arrow Connector 100">
              <a:extLst>
                <a:ext uri="{FF2B5EF4-FFF2-40B4-BE49-F238E27FC236}">
                  <a16:creationId xmlns:a16="http://schemas.microsoft.com/office/drawing/2014/main" id="{60E6219A-F750-6615-E868-70CF399EF152}"/>
                </a:ext>
              </a:extLst>
            </p:cNvPr>
            <p:cNvCxnSpPr>
              <a:stCxn id="6" idx="3"/>
              <a:endCxn id="78" idx="1"/>
            </p:cNvCxnSpPr>
            <p:nvPr/>
          </p:nvCxnSpPr>
          <p:spPr bwMode="auto">
            <a:xfrm>
              <a:off x="5244441" y="3152233"/>
              <a:ext cx="1872651" cy="344157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02" name="Group 101">
              <a:extLst>
                <a:ext uri="{FF2B5EF4-FFF2-40B4-BE49-F238E27FC236}">
                  <a16:creationId xmlns:a16="http://schemas.microsoft.com/office/drawing/2014/main" id="{ABE49783-8A2F-E2E4-3A76-26FBCD1937A7}"/>
                </a:ext>
              </a:extLst>
            </p:cNvPr>
            <p:cNvGrpSpPr/>
            <p:nvPr/>
          </p:nvGrpSpPr>
          <p:grpSpPr>
            <a:xfrm>
              <a:off x="7118200" y="4898230"/>
              <a:ext cx="3061115" cy="306467"/>
              <a:chOff x="3837620" y="4044998"/>
              <a:chExt cx="3061115" cy="306467"/>
            </a:xfrm>
          </p:grpSpPr>
          <p:sp>
            <p:nvSpPr>
              <p:cNvPr id="103" name="AutoShape 51">
                <a:extLst>
                  <a:ext uri="{FF2B5EF4-FFF2-40B4-BE49-F238E27FC236}">
                    <a16:creationId xmlns:a16="http://schemas.microsoft.com/office/drawing/2014/main" id="{C04823B3-513E-675B-AA1F-D01BF35AC4AE}"/>
                  </a:ext>
                </a:extLst>
              </p:cNvPr>
              <p:cNvSpPr>
                <a:spLocks noChangeArrowheads="1"/>
              </p:cNvSpPr>
              <p:nvPr/>
            </p:nvSpPr>
            <p:spPr bwMode="auto">
              <a:xfrm>
                <a:off x="5818735" y="4044998"/>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7</a:t>
                </a:r>
              </a:p>
            </p:txBody>
          </p:sp>
          <p:cxnSp>
            <p:nvCxnSpPr>
              <p:cNvPr id="104" name="AutoShape 68">
                <a:extLst>
                  <a:ext uri="{FF2B5EF4-FFF2-40B4-BE49-F238E27FC236}">
                    <a16:creationId xmlns:a16="http://schemas.microsoft.com/office/drawing/2014/main" id="{A64733F6-75C9-A2A5-7107-3D2C89452A68}"/>
                  </a:ext>
                </a:extLst>
              </p:cNvPr>
              <p:cNvCxnSpPr>
                <a:cxnSpLocks noChangeShapeType="1"/>
                <a:stCxn id="105" idx="3"/>
                <a:endCxn id="103" idx="1"/>
              </p:cNvCxnSpPr>
              <p:nvPr/>
            </p:nvCxnSpPr>
            <p:spPr bwMode="auto">
              <a:xfrm flipV="1">
                <a:off x="5466865" y="4198232"/>
                <a:ext cx="351870" cy="171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5" name="AutoShape 39">
                <a:extLst>
                  <a:ext uri="{FF2B5EF4-FFF2-40B4-BE49-F238E27FC236}">
                    <a16:creationId xmlns:a16="http://schemas.microsoft.com/office/drawing/2014/main" id="{912F21B1-884E-04B2-B42B-F483661AA71C}"/>
                  </a:ext>
                </a:extLst>
              </p:cNvPr>
              <p:cNvSpPr>
                <a:spLocks noChangeArrowheads="1"/>
              </p:cNvSpPr>
              <p:nvPr/>
            </p:nvSpPr>
            <p:spPr bwMode="auto">
              <a:xfrm>
                <a:off x="3837620" y="4055227"/>
                <a:ext cx="1629245"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35.0-39.9%</a:t>
                </a:r>
              </a:p>
            </p:txBody>
          </p:sp>
        </p:grpSp>
        <p:cxnSp>
          <p:nvCxnSpPr>
            <p:cNvPr id="106" name="Straight Arrow Connector 105">
              <a:extLst>
                <a:ext uri="{FF2B5EF4-FFF2-40B4-BE49-F238E27FC236}">
                  <a16:creationId xmlns:a16="http://schemas.microsoft.com/office/drawing/2014/main" id="{2B870AD3-6F3B-6221-0400-BBFB21CEDBC3}"/>
                </a:ext>
              </a:extLst>
            </p:cNvPr>
            <p:cNvCxnSpPr>
              <a:stCxn id="6" idx="3"/>
              <a:endCxn id="105" idx="1"/>
            </p:cNvCxnSpPr>
            <p:nvPr/>
          </p:nvCxnSpPr>
          <p:spPr bwMode="auto">
            <a:xfrm>
              <a:off x="5244441" y="3152233"/>
              <a:ext cx="1873759" cy="190094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831239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31874"/>
          </a:xfrm>
        </p:spPr>
        <p:txBody>
          <a:bodyPr>
            <a:normAutofit fontScale="90000"/>
          </a:bodyPr>
          <a:lstStyle/>
          <a:p>
            <a:r>
              <a:rPr lang="en-GB" dirty="0"/>
              <a:t>Habitat and Biodiversity – Peat</a:t>
            </a:r>
          </a:p>
        </p:txBody>
      </p:sp>
      <p:grpSp>
        <p:nvGrpSpPr>
          <p:cNvPr id="3" name="Group 2"/>
          <p:cNvGrpSpPr/>
          <p:nvPr/>
        </p:nvGrpSpPr>
        <p:grpSpPr>
          <a:xfrm>
            <a:off x="1498246" y="953725"/>
            <a:ext cx="9062251" cy="5724781"/>
            <a:chOff x="-25755" y="1196753"/>
            <a:chExt cx="9062251" cy="5724781"/>
          </a:xfrm>
        </p:grpSpPr>
        <p:grpSp>
          <p:nvGrpSpPr>
            <p:cNvPr id="4" name="Group 3"/>
            <p:cNvGrpSpPr/>
            <p:nvPr/>
          </p:nvGrpSpPr>
          <p:grpSpPr>
            <a:xfrm>
              <a:off x="962075" y="1316972"/>
              <a:ext cx="2430326" cy="724688"/>
              <a:chOff x="843336" y="1394560"/>
              <a:chExt cx="2430326" cy="724688"/>
            </a:xfrm>
          </p:grpSpPr>
          <p:cxnSp>
            <p:nvCxnSpPr>
              <p:cNvPr id="5" name="AutoShape 3"/>
              <p:cNvCxnSpPr>
                <a:cxnSpLocks noChangeShapeType="1"/>
                <a:stCxn id="7" idx="3"/>
                <a:endCxn id="6" idx="1"/>
              </p:cNvCxnSpPr>
              <p:nvPr/>
            </p:nvCxnSpPr>
            <p:spPr bwMode="auto">
              <a:xfrm flipV="1">
                <a:off x="1964111" y="1646885"/>
                <a:ext cx="320538" cy="1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AutoShape 25"/>
              <p:cNvSpPr>
                <a:spLocks noChangeArrowheads="1"/>
              </p:cNvSpPr>
              <p:nvPr/>
            </p:nvSpPr>
            <p:spPr bwMode="auto">
              <a:xfrm>
                <a:off x="2284649" y="1493651"/>
                <a:ext cx="989013" cy="306467"/>
              </a:xfrm>
              <a:prstGeom prst="flowChartAlternateProcess">
                <a:avLst/>
              </a:prstGeom>
              <a:solidFill>
                <a:srgbClr val="92D05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20</a:t>
                </a:r>
              </a:p>
            </p:txBody>
          </p:sp>
          <p:sp>
            <p:nvSpPr>
              <p:cNvPr id="7" name="AutoShape 5"/>
              <p:cNvSpPr>
                <a:spLocks noChangeArrowheads="1"/>
              </p:cNvSpPr>
              <p:nvPr/>
            </p:nvSpPr>
            <p:spPr bwMode="auto">
              <a:xfrm>
                <a:off x="843336" y="1408685"/>
                <a:ext cx="1120775" cy="476726"/>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050" dirty="0">
                    <a:latin typeface="Arial" panose="020B0604020202020204" pitchFamily="34" charset="0"/>
                  </a:rPr>
                  <a:t>Is the material recycled?</a:t>
                </a:r>
              </a:p>
            </p:txBody>
          </p:sp>
          <p:sp>
            <p:nvSpPr>
              <p:cNvPr id="8" name="Text Box 63"/>
              <p:cNvSpPr txBox="1">
                <a:spLocks noChangeArrowheads="1"/>
              </p:cNvSpPr>
              <p:nvPr/>
            </p:nvSpPr>
            <p:spPr bwMode="auto">
              <a:xfrm>
                <a:off x="1916383" y="1394560"/>
                <a:ext cx="3603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9" name="Text Box 21"/>
              <p:cNvSpPr txBox="1">
                <a:spLocks noChangeArrowheads="1"/>
              </p:cNvSpPr>
              <p:nvPr/>
            </p:nvSpPr>
            <p:spPr bwMode="auto">
              <a:xfrm flipV="1">
                <a:off x="1068039" y="1844610"/>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grpSp>
        <p:grpSp>
          <p:nvGrpSpPr>
            <p:cNvPr id="10" name="Group 9"/>
            <p:cNvGrpSpPr/>
            <p:nvPr/>
          </p:nvGrpSpPr>
          <p:grpSpPr>
            <a:xfrm>
              <a:off x="179512" y="1700808"/>
              <a:ext cx="6048672" cy="998514"/>
              <a:chOff x="1331640" y="1530386"/>
              <a:chExt cx="6048672" cy="998514"/>
            </a:xfrm>
          </p:grpSpPr>
          <p:sp>
            <p:nvSpPr>
              <p:cNvPr id="11" name="AutoShape 18"/>
              <p:cNvSpPr>
                <a:spLocks noChangeArrowheads="1"/>
              </p:cNvSpPr>
              <p:nvPr/>
            </p:nvSpPr>
            <p:spPr bwMode="auto">
              <a:xfrm>
                <a:off x="1331640" y="1890427"/>
                <a:ext cx="2680338" cy="638473"/>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050" b="0" dirty="0">
                    <a:solidFill>
                      <a:schemeClr val="tx1"/>
                    </a:solidFill>
                  </a:rPr>
                  <a:t>Is the site identified as a local, national or international conservation site or part of a protected landscape?</a:t>
                </a:r>
              </a:p>
            </p:txBody>
          </p:sp>
          <p:cxnSp>
            <p:nvCxnSpPr>
              <p:cNvPr id="12" name="AutoShape 41"/>
              <p:cNvCxnSpPr>
                <a:cxnSpLocks noChangeShapeType="1"/>
                <a:stCxn id="11" idx="3"/>
                <a:endCxn id="13" idx="1"/>
              </p:cNvCxnSpPr>
              <p:nvPr/>
            </p:nvCxnSpPr>
            <p:spPr bwMode="auto">
              <a:xfrm flipV="1">
                <a:off x="4011978" y="2028395"/>
                <a:ext cx="948848" cy="18126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AutoShape 18"/>
              <p:cNvSpPr>
                <a:spLocks noChangeArrowheads="1"/>
              </p:cNvSpPr>
              <p:nvPr/>
            </p:nvSpPr>
            <p:spPr bwMode="auto">
              <a:xfrm>
                <a:off x="4960826" y="1530386"/>
                <a:ext cx="2419486" cy="996017"/>
              </a:xfrm>
              <a:prstGeom prst="flowChartAlternateProcess">
                <a:avLst/>
              </a:prstGeom>
              <a:noFill/>
              <a:ln w="9525">
                <a:solidFill>
                  <a:srgbClr val="FF0000"/>
                </a:solidFill>
                <a:miter lim="800000"/>
                <a:headEnd/>
                <a:tailEnd/>
              </a:ln>
              <a:effec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050" b="0" dirty="0">
                    <a:solidFill>
                      <a:srgbClr val="FF0000"/>
                    </a:solidFill>
                  </a:rPr>
                  <a:t>Any material from this site (or product containing this material) cannot meet the schemes definition of responsible no matter what it scores on other criteria</a:t>
                </a:r>
              </a:p>
            </p:txBody>
          </p:sp>
          <p:sp>
            <p:nvSpPr>
              <p:cNvPr id="14" name="Text Box 12"/>
              <p:cNvSpPr txBox="1">
                <a:spLocks noChangeArrowheads="1"/>
              </p:cNvSpPr>
              <p:nvPr/>
            </p:nvSpPr>
            <p:spPr bwMode="auto">
              <a:xfrm>
                <a:off x="4266857" y="1929786"/>
                <a:ext cx="367084"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grpSp>
        <p:cxnSp>
          <p:nvCxnSpPr>
            <p:cNvPr id="15" name="Straight Arrow Connector 14"/>
            <p:cNvCxnSpPr>
              <a:stCxn id="7" idx="2"/>
              <a:endCxn id="11" idx="0"/>
            </p:cNvCxnSpPr>
            <p:nvPr/>
          </p:nvCxnSpPr>
          <p:spPr>
            <a:xfrm flipH="1">
              <a:off x="1519681" y="1807823"/>
              <a:ext cx="2782" cy="2530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p:cNvCxnSpPr>
              <a:stCxn id="11" idx="2"/>
              <a:endCxn id="25" idx="0"/>
            </p:cNvCxnSpPr>
            <p:nvPr/>
          </p:nvCxnSpPr>
          <p:spPr>
            <a:xfrm>
              <a:off x="1519681" y="2699322"/>
              <a:ext cx="2782" cy="2440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AutoShape 5"/>
            <p:cNvSpPr>
              <a:spLocks noChangeArrowheads="1"/>
            </p:cNvSpPr>
            <p:nvPr/>
          </p:nvSpPr>
          <p:spPr bwMode="auto">
            <a:xfrm>
              <a:off x="370335" y="2943379"/>
              <a:ext cx="2304256" cy="638473"/>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of the site financially guaranteed</a:t>
              </a:r>
              <a:r>
                <a:rPr lang="en-GB" sz="1050" baseline="30000" dirty="0">
                  <a:latin typeface="Arial" panose="020B0604020202020204" pitchFamily="34" charset="0"/>
                </a:rPr>
                <a:t>1</a:t>
              </a:r>
              <a:r>
                <a:rPr lang="en-GB" sz="1050" dirty="0">
                  <a:latin typeface="Arial" panose="020B0604020202020204" pitchFamily="34" charset="0"/>
                </a:rPr>
                <a:t> with an externally held financial bond?</a:t>
              </a:r>
            </a:p>
          </p:txBody>
        </p:sp>
        <p:sp>
          <p:nvSpPr>
            <p:cNvPr id="18" name="TextBox 17"/>
            <p:cNvSpPr txBox="1"/>
            <p:nvPr/>
          </p:nvSpPr>
          <p:spPr>
            <a:xfrm>
              <a:off x="-25755" y="6021288"/>
              <a:ext cx="7334059" cy="900246"/>
            </a:xfrm>
            <a:prstGeom prst="rect">
              <a:avLst/>
            </a:prstGeom>
            <a:noFill/>
          </p:spPr>
          <p:txBody>
            <a:bodyPr wrap="none" rtlCol="0">
              <a:spAutoFit/>
            </a:bodyPr>
            <a:lstStyle/>
            <a:p>
              <a:r>
                <a:rPr lang="en-GB" sz="1050" baseline="30000" dirty="0">
                  <a:latin typeface="Arial" panose="020B0604020202020204" pitchFamily="34" charset="0"/>
                  <a:cs typeface="Arial" panose="020B0604020202020204" pitchFamily="34" charset="0"/>
                </a:rPr>
                <a:t>1</a:t>
              </a:r>
              <a:r>
                <a:rPr lang="en-GB" sz="1050" dirty="0">
                  <a:latin typeface="Arial" panose="020B0604020202020204" pitchFamily="34" charset="0"/>
                  <a:cs typeface="Arial" panose="020B0604020202020204" pitchFamily="34" charset="0"/>
                </a:rPr>
                <a:t> that guarantees sufficient resource for restoration of the site</a:t>
              </a:r>
            </a:p>
            <a:p>
              <a:r>
                <a:rPr lang="en-GB" sz="1050" baseline="30000" dirty="0">
                  <a:latin typeface="Arial" panose="020B0604020202020204" pitchFamily="34" charset="0"/>
                  <a:cs typeface="Arial" panose="020B0604020202020204" pitchFamily="34" charset="0"/>
                </a:rPr>
                <a:t>2</a:t>
              </a:r>
              <a:r>
                <a:rPr lang="en-GB" sz="1050" dirty="0">
                  <a:latin typeface="Arial" panose="020B0604020202020204" pitchFamily="34" charset="0"/>
                  <a:cs typeface="Arial" panose="020B0604020202020204" pitchFamily="34" charset="0"/>
                </a:rPr>
                <a:t> </a:t>
              </a:r>
              <a:r>
                <a:rPr lang="en-GB" sz="1050" dirty="0">
                  <a:latin typeface="Arial" panose="020B0604020202020204" pitchFamily="34" charset="0"/>
                </a:rPr>
                <a:t>published in company’s public accounts  </a:t>
              </a:r>
              <a:r>
                <a:rPr lang="en-GB" sz="1050" dirty="0">
                  <a:latin typeface="Arial" panose="020B0604020202020204" pitchFamily="34" charset="0"/>
                  <a:cs typeface="Arial" panose="020B0604020202020204" pitchFamily="34" charset="0"/>
                </a:rPr>
                <a:t>NB: Company track record of restoration is not sufficient</a:t>
              </a:r>
            </a:p>
            <a:p>
              <a:r>
                <a:rPr lang="en-GB" sz="1050" baseline="30000" dirty="0">
                  <a:latin typeface="Arial" panose="020B0604020202020204" pitchFamily="34" charset="0"/>
                  <a:cs typeface="Arial" panose="020B0604020202020204" pitchFamily="34" charset="0"/>
                </a:rPr>
                <a:t>3</a:t>
              </a:r>
              <a:r>
                <a:rPr lang="en-GB" sz="1050" dirty="0">
                  <a:latin typeface="Arial" panose="020B0604020202020204" pitchFamily="34" charset="0"/>
                  <a:cs typeface="Arial" panose="020B0604020202020204" pitchFamily="34" charset="0"/>
                </a:rPr>
                <a:t> appropriate to the country of the site (as demonstrated by restoring hydrological conditions)</a:t>
              </a:r>
            </a:p>
            <a:p>
              <a:r>
                <a:rPr lang="en-GB" sz="1050" baseline="30000" dirty="0">
                  <a:latin typeface="Arial" panose="020B0604020202020204" pitchFamily="34" charset="0"/>
                  <a:cs typeface="Arial" panose="020B0604020202020204" pitchFamily="34" charset="0"/>
                </a:rPr>
                <a:t>4</a:t>
              </a:r>
              <a:r>
                <a:rPr lang="en-GB" sz="1050" dirty="0">
                  <a:latin typeface="Arial" panose="020B0604020202020204" pitchFamily="34" charset="0"/>
                  <a:cs typeface="Arial" panose="020B0604020202020204" pitchFamily="34" charset="0"/>
                </a:rPr>
                <a:t> Negative scores are rounded to zero</a:t>
              </a:r>
            </a:p>
            <a:p>
              <a:r>
                <a:rPr lang="en-GB" sz="1050" baseline="30000" dirty="0">
                  <a:latin typeface="Arial" panose="020B0604020202020204" pitchFamily="34" charset="0"/>
                  <a:cs typeface="Arial" panose="020B0604020202020204" pitchFamily="34" charset="0"/>
                </a:rPr>
                <a:t>5</a:t>
              </a:r>
              <a:r>
                <a:rPr lang="en-GB" sz="1050" dirty="0">
                  <a:latin typeface="Arial" panose="020B0604020202020204" pitchFamily="34" charset="0"/>
                  <a:cs typeface="Arial" panose="020B0604020202020204" pitchFamily="34" charset="0"/>
                </a:rPr>
                <a:t> Where there is no Competent Authority an alternative external reviewer must be agreed with the Technical Committee </a:t>
              </a:r>
            </a:p>
          </p:txBody>
        </p:sp>
        <p:sp>
          <p:nvSpPr>
            <p:cNvPr id="26" name="AutoShape 5"/>
            <p:cNvSpPr>
              <a:spLocks noChangeArrowheads="1"/>
            </p:cNvSpPr>
            <p:nvPr/>
          </p:nvSpPr>
          <p:spPr bwMode="auto">
            <a:xfrm>
              <a:off x="365056" y="4437112"/>
              <a:ext cx="2304256" cy="817245"/>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of the site financially guaranteed</a:t>
              </a:r>
              <a:r>
                <a:rPr lang="en-GB" sz="1050" baseline="30000" dirty="0">
                  <a:latin typeface="Arial" panose="020B0604020202020204" pitchFamily="34" charset="0"/>
                </a:rPr>
                <a:t>1</a:t>
              </a:r>
              <a:r>
                <a:rPr lang="en-GB" sz="1050" dirty="0">
                  <a:latin typeface="Arial" panose="020B0604020202020204" pitchFamily="34" charset="0"/>
                </a:rPr>
                <a:t> with ring fenced company funds</a:t>
              </a:r>
              <a:r>
                <a:rPr lang="en-GB" sz="1050" baseline="30000" dirty="0">
                  <a:latin typeface="Arial" panose="020B0604020202020204" pitchFamily="34" charset="0"/>
                </a:rPr>
                <a:t>2</a:t>
              </a:r>
              <a:r>
                <a:rPr lang="en-GB" sz="1050" dirty="0">
                  <a:latin typeface="Arial" panose="020B0604020202020204" pitchFamily="34" charset="0"/>
                </a:rPr>
                <a:t> and a clear company policy </a:t>
              </a:r>
            </a:p>
          </p:txBody>
        </p:sp>
        <p:cxnSp>
          <p:nvCxnSpPr>
            <p:cNvPr id="27" name="Straight Arrow Connector 26"/>
            <p:cNvCxnSpPr>
              <a:stCxn id="25" idx="2"/>
              <a:endCxn id="26" idx="0"/>
            </p:cNvCxnSpPr>
            <p:nvPr/>
          </p:nvCxnSpPr>
          <p:spPr>
            <a:xfrm flipH="1">
              <a:off x="1517184" y="3581852"/>
              <a:ext cx="5279" cy="8552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Text Box 21"/>
            <p:cNvSpPr txBox="1">
              <a:spLocks noChangeArrowheads="1"/>
            </p:cNvSpPr>
            <p:nvPr/>
          </p:nvSpPr>
          <p:spPr bwMode="auto">
            <a:xfrm flipV="1">
              <a:off x="1101016" y="2684031"/>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31" name="Text Box 21"/>
            <p:cNvSpPr txBox="1">
              <a:spLocks noChangeArrowheads="1"/>
            </p:cNvSpPr>
            <p:nvPr/>
          </p:nvSpPr>
          <p:spPr bwMode="auto">
            <a:xfrm flipV="1">
              <a:off x="1101016" y="3846584"/>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32" name="AutoShape 25"/>
            <p:cNvSpPr>
              <a:spLocks noChangeArrowheads="1"/>
            </p:cNvSpPr>
            <p:nvPr/>
          </p:nvSpPr>
          <p:spPr bwMode="auto">
            <a:xfrm>
              <a:off x="1019097" y="5445224"/>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0</a:t>
              </a:r>
            </a:p>
          </p:txBody>
        </p:sp>
        <p:cxnSp>
          <p:nvCxnSpPr>
            <p:cNvPr id="33" name="Straight Arrow Connector 32"/>
            <p:cNvCxnSpPr>
              <a:stCxn id="26" idx="2"/>
              <a:endCxn id="32" idx="0"/>
            </p:cNvCxnSpPr>
            <p:nvPr/>
          </p:nvCxnSpPr>
          <p:spPr>
            <a:xfrm flipH="1">
              <a:off x="1513604" y="5254357"/>
              <a:ext cx="3580" cy="1908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3" name="Rounded Rectangle 82"/>
            <p:cNvSpPr/>
            <p:nvPr/>
          </p:nvSpPr>
          <p:spPr>
            <a:xfrm>
              <a:off x="6380025" y="1196753"/>
              <a:ext cx="1296144" cy="4847182"/>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ounded Rectangle 83"/>
            <p:cNvSpPr/>
            <p:nvPr/>
          </p:nvSpPr>
          <p:spPr>
            <a:xfrm>
              <a:off x="7740352" y="1196753"/>
              <a:ext cx="1296144" cy="4832201"/>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9" name="Group 88"/>
            <p:cNvGrpSpPr/>
            <p:nvPr/>
          </p:nvGrpSpPr>
          <p:grpSpPr>
            <a:xfrm>
              <a:off x="2868774" y="2636912"/>
              <a:ext cx="6014156" cy="1646442"/>
              <a:chOff x="2868774" y="2783948"/>
              <a:chExt cx="6014156" cy="1646442"/>
            </a:xfrm>
          </p:grpSpPr>
          <p:sp>
            <p:nvSpPr>
              <p:cNvPr id="21" name="AutoShape 25"/>
              <p:cNvSpPr>
                <a:spLocks noChangeArrowheads="1"/>
              </p:cNvSpPr>
              <p:nvPr/>
            </p:nvSpPr>
            <p:spPr bwMode="auto">
              <a:xfrm>
                <a:off x="6535315" y="2995633"/>
                <a:ext cx="989013" cy="306467"/>
              </a:xfrm>
              <a:prstGeom prst="flowChartAlternateProcess">
                <a:avLst/>
              </a:prstGeom>
              <a:solidFill>
                <a:srgbClr val="FFFF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16</a:t>
                </a:r>
              </a:p>
            </p:txBody>
          </p:sp>
          <p:sp>
            <p:nvSpPr>
              <p:cNvPr id="24" name="AutoShape 25"/>
              <p:cNvSpPr>
                <a:spLocks noChangeArrowheads="1"/>
              </p:cNvSpPr>
              <p:nvPr/>
            </p:nvSpPr>
            <p:spPr bwMode="auto">
              <a:xfrm>
                <a:off x="7893917" y="3001560"/>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4</a:t>
                </a:r>
              </a:p>
            </p:txBody>
          </p:sp>
          <p:grpSp>
            <p:nvGrpSpPr>
              <p:cNvPr id="55" name="Group 54"/>
              <p:cNvGrpSpPr/>
              <p:nvPr/>
            </p:nvGrpSpPr>
            <p:grpSpPr>
              <a:xfrm>
                <a:off x="4139952" y="2924944"/>
                <a:ext cx="2160240" cy="1429345"/>
                <a:chOff x="3203848" y="2957513"/>
                <a:chExt cx="2160240" cy="1429345"/>
              </a:xfrm>
            </p:grpSpPr>
            <p:sp>
              <p:nvSpPr>
                <p:cNvPr id="36" name="AutoShape 5"/>
                <p:cNvSpPr>
                  <a:spLocks noChangeArrowheads="1"/>
                </p:cNvSpPr>
                <p:nvPr/>
              </p:nvSpPr>
              <p:spPr bwMode="auto">
                <a:xfrm>
                  <a:off x="3203848" y="2957513"/>
                  <a:ext cx="2160240" cy="459700"/>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to peat forming habitat</a:t>
                  </a:r>
                  <a:r>
                    <a:rPr lang="en-GB" sz="1050" baseline="30000" dirty="0">
                      <a:latin typeface="Arial" panose="020B0604020202020204" pitchFamily="34" charset="0"/>
                    </a:rPr>
                    <a:t>3 </a:t>
                  </a:r>
                  <a:r>
                    <a:rPr lang="en-GB" sz="1050" dirty="0">
                      <a:latin typeface="Arial" panose="020B0604020202020204" pitchFamily="34" charset="0"/>
                    </a:rPr>
                    <a:t>over &gt;65% of the site?</a:t>
                  </a:r>
                </a:p>
              </p:txBody>
            </p:sp>
            <p:sp>
              <p:nvSpPr>
                <p:cNvPr id="37" name="AutoShape 5"/>
                <p:cNvSpPr>
                  <a:spLocks noChangeArrowheads="1"/>
                </p:cNvSpPr>
                <p:nvPr/>
              </p:nvSpPr>
              <p:spPr bwMode="auto">
                <a:xfrm>
                  <a:off x="3203848" y="3440546"/>
                  <a:ext cx="2160240" cy="459700"/>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to other wetland habitat?</a:t>
                  </a:r>
                </a:p>
              </p:txBody>
            </p:sp>
            <p:sp>
              <p:nvSpPr>
                <p:cNvPr id="38" name="AutoShape 5"/>
                <p:cNvSpPr>
                  <a:spLocks noChangeArrowheads="1"/>
                </p:cNvSpPr>
                <p:nvPr/>
              </p:nvSpPr>
              <p:spPr bwMode="auto">
                <a:xfrm>
                  <a:off x="3203848" y="3927158"/>
                  <a:ext cx="2160240" cy="459700"/>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to other habitat (biodiversity primary purpose)?</a:t>
                  </a:r>
                </a:p>
              </p:txBody>
            </p:sp>
          </p:grpSp>
          <p:grpSp>
            <p:nvGrpSpPr>
              <p:cNvPr id="60" name="Group 59"/>
              <p:cNvGrpSpPr/>
              <p:nvPr/>
            </p:nvGrpSpPr>
            <p:grpSpPr>
              <a:xfrm>
                <a:off x="2868774" y="2783948"/>
                <a:ext cx="1055154" cy="1646442"/>
                <a:chOff x="2969156" y="2783948"/>
                <a:chExt cx="1055154" cy="1646442"/>
              </a:xfrm>
            </p:grpSpPr>
            <p:sp>
              <p:nvSpPr>
                <p:cNvPr id="54" name="AutoShape 5"/>
                <p:cNvSpPr>
                  <a:spLocks noChangeArrowheads="1"/>
                </p:cNvSpPr>
                <p:nvPr/>
              </p:nvSpPr>
              <p:spPr bwMode="auto">
                <a:xfrm>
                  <a:off x="2969156" y="2783948"/>
                  <a:ext cx="1055154" cy="116452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Does restoration have a biodiversity primary purpose?</a:t>
                  </a:r>
                </a:p>
              </p:txBody>
            </p:sp>
            <p:sp>
              <p:nvSpPr>
                <p:cNvPr id="56" name="AutoShape 25"/>
                <p:cNvSpPr>
                  <a:spLocks noChangeArrowheads="1"/>
                </p:cNvSpPr>
                <p:nvPr/>
              </p:nvSpPr>
              <p:spPr bwMode="auto">
                <a:xfrm>
                  <a:off x="3006923" y="4123923"/>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0</a:t>
                  </a:r>
                </a:p>
              </p:txBody>
            </p:sp>
            <p:cxnSp>
              <p:nvCxnSpPr>
                <p:cNvPr id="57" name="Straight Arrow Connector 56"/>
                <p:cNvCxnSpPr>
                  <a:stCxn id="54" idx="2"/>
                  <a:endCxn id="56" idx="0"/>
                </p:cNvCxnSpPr>
                <p:nvPr/>
              </p:nvCxnSpPr>
              <p:spPr>
                <a:xfrm>
                  <a:off x="3496733" y="3948469"/>
                  <a:ext cx="4697" cy="1754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cxnSp>
            <p:nvCxnSpPr>
              <p:cNvPr id="68" name="Straight Arrow Connector 67"/>
              <p:cNvCxnSpPr>
                <a:stCxn id="54" idx="3"/>
                <a:endCxn id="36" idx="1"/>
              </p:cNvCxnSpPr>
              <p:nvPr/>
            </p:nvCxnSpPr>
            <p:spPr>
              <a:xfrm flipV="1">
                <a:off x="3923928" y="3154794"/>
                <a:ext cx="216024" cy="2114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54" idx="3"/>
                <a:endCxn id="37" idx="1"/>
              </p:cNvCxnSpPr>
              <p:nvPr/>
            </p:nvCxnSpPr>
            <p:spPr>
              <a:xfrm>
                <a:off x="3923928" y="3366209"/>
                <a:ext cx="216024" cy="2716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54" idx="3"/>
                <a:endCxn id="38" idx="1"/>
              </p:cNvCxnSpPr>
              <p:nvPr/>
            </p:nvCxnSpPr>
            <p:spPr>
              <a:xfrm>
                <a:off x="3923928" y="3366209"/>
                <a:ext cx="216024" cy="7582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 name="AutoShape 25"/>
              <p:cNvSpPr>
                <a:spLocks noChangeArrowheads="1"/>
              </p:cNvSpPr>
              <p:nvPr/>
            </p:nvSpPr>
            <p:spPr bwMode="auto">
              <a:xfrm>
                <a:off x="6535314" y="3480893"/>
                <a:ext cx="989013" cy="306467"/>
              </a:xfrm>
              <a:prstGeom prst="flowChartAlternateProcess">
                <a:avLst/>
              </a:prstGeom>
              <a:solidFill>
                <a:srgbClr val="FFC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11</a:t>
                </a:r>
              </a:p>
            </p:txBody>
          </p:sp>
          <p:sp>
            <p:nvSpPr>
              <p:cNvPr id="74" name="AutoShape 25"/>
              <p:cNvSpPr>
                <a:spLocks noChangeArrowheads="1"/>
              </p:cNvSpPr>
              <p:nvPr/>
            </p:nvSpPr>
            <p:spPr bwMode="auto">
              <a:xfrm>
                <a:off x="6535315" y="3966045"/>
                <a:ext cx="989013" cy="306467"/>
              </a:xfrm>
              <a:prstGeom prst="flowChartAlternateProcess">
                <a:avLst/>
              </a:prstGeom>
              <a:solidFill>
                <a:srgbClr val="FFC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6</a:t>
                </a:r>
              </a:p>
            </p:txBody>
          </p:sp>
          <p:cxnSp>
            <p:nvCxnSpPr>
              <p:cNvPr id="77" name="Straight Arrow Connector 76"/>
              <p:cNvCxnSpPr>
                <a:stCxn id="36" idx="3"/>
                <a:endCxn id="21" idx="1"/>
              </p:cNvCxnSpPr>
              <p:nvPr/>
            </p:nvCxnSpPr>
            <p:spPr>
              <a:xfrm flipV="1">
                <a:off x="6300192" y="3148867"/>
                <a:ext cx="235123" cy="59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37" idx="3"/>
                <a:endCxn id="73" idx="1"/>
              </p:cNvCxnSpPr>
              <p:nvPr/>
            </p:nvCxnSpPr>
            <p:spPr>
              <a:xfrm flipV="1">
                <a:off x="6300192" y="3634127"/>
                <a:ext cx="235122" cy="3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38" idx="3"/>
                <a:endCxn id="74" idx="1"/>
              </p:cNvCxnSpPr>
              <p:nvPr/>
            </p:nvCxnSpPr>
            <p:spPr>
              <a:xfrm flipV="1">
                <a:off x="6300192" y="4119279"/>
                <a:ext cx="235123" cy="5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5" name="AutoShape 25"/>
              <p:cNvSpPr>
                <a:spLocks noChangeArrowheads="1"/>
              </p:cNvSpPr>
              <p:nvPr/>
            </p:nvSpPr>
            <p:spPr bwMode="auto">
              <a:xfrm>
                <a:off x="7890509" y="3484593"/>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3</a:t>
                </a:r>
              </a:p>
            </p:txBody>
          </p:sp>
          <p:sp>
            <p:nvSpPr>
              <p:cNvPr id="86" name="AutoShape 25"/>
              <p:cNvSpPr>
                <a:spLocks noChangeArrowheads="1"/>
              </p:cNvSpPr>
              <p:nvPr/>
            </p:nvSpPr>
            <p:spPr bwMode="auto">
              <a:xfrm>
                <a:off x="7893917" y="3955901"/>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2</a:t>
                </a:r>
              </a:p>
            </p:txBody>
          </p:sp>
        </p:grpSp>
        <p:sp>
          <p:nvSpPr>
            <p:cNvPr id="87" name="TextBox 86"/>
            <p:cNvSpPr txBox="1"/>
            <p:nvPr/>
          </p:nvSpPr>
          <p:spPr>
            <a:xfrm>
              <a:off x="6573189" y="2132856"/>
              <a:ext cx="951139" cy="738664"/>
            </a:xfrm>
            <a:prstGeom prst="rect">
              <a:avLst/>
            </a:prstGeom>
            <a:noFill/>
          </p:spPr>
          <p:txBody>
            <a:bodyPr wrap="square" rtlCol="0">
              <a:spAutoFit/>
            </a:bodyPr>
            <a:lstStyle/>
            <a:p>
              <a:r>
                <a:rPr lang="en-GB" sz="1050" dirty="0">
                  <a:latin typeface="Arial" panose="020B0604020202020204" pitchFamily="34" charset="0"/>
                  <a:cs typeface="Arial" panose="020B0604020202020204" pitchFamily="34" charset="0"/>
                </a:rPr>
                <a:t>Sites developed/</a:t>
              </a:r>
            </a:p>
            <a:p>
              <a:r>
                <a:rPr lang="en-GB" sz="1050" dirty="0">
                  <a:latin typeface="Arial" panose="020B0604020202020204" pitchFamily="34" charset="0"/>
                  <a:cs typeface="Arial" panose="020B0604020202020204" pitchFamily="34" charset="0"/>
                </a:rPr>
                <a:t>drained before 2011</a:t>
              </a:r>
            </a:p>
          </p:txBody>
        </p:sp>
        <p:sp>
          <p:nvSpPr>
            <p:cNvPr id="88" name="TextBox 87"/>
            <p:cNvSpPr txBox="1"/>
            <p:nvPr/>
          </p:nvSpPr>
          <p:spPr>
            <a:xfrm>
              <a:off x="7941341" y="2132856"/>
              <a:ext cx="951139" cy="738664"/>
            </a:xfrm>
            <a:prstGeom prst="rect">
              <a:avLst/>
            </a:prstGeom>
            <a:noFill/>
          </p:spPr>
          <p:txBody>
            <a:bodyPr wrap="square" rtlCol="0">
              <a:spAutoFit/>
            </a:bodyPr>
            <a:lstStyle/>
            <a:p>
              <a:r>
                <a:rPr lang="en-GB" sz="1050" dirty="0">
                  <a:latin typeface="Arial" panose="020B0604020202020204" pitchFamily="34" charset="0"/>
                  <a:cs typeface="Arial" panose="020B0604020202020204" pitchFamily="34" charset="0"/>
                </a:rPr>
                <a:t>Sites developed/</a:t>
              </a:r>
            </a:p>
            <a:p>
              <a:r>
                <a:rPr lang="en-GB" sz="1050" dirty="0">
                  <a:latin typeface="Arial" panose="020B0604020202020204" pitchFamily="34" charset="0"/>
                  <a:cs typeface="Arial" panose="020B0604020202020204" pitchFamily="34" charset="0"/>
                </a:rPr>
                <a:t>drained since 2011</a:t>
              </a:r>
            </a:p>
          </p:txBody>
        </p:sp>
        <p:grpSp>
          <p:nvGrpSpPr>
            <p:cNvPr id="90" name="Group 89"/>
            <p:cNvGrpSpPr/>
            <p:nvPr/>
          </p:nvGrpSpPr>
          <p:grpSpPr>
            <a:xfrm>
              <a:off x="2899881" y="4394808"/>
              <a:ext cx="6014156" cy="1646442"/>
              <a:chOff x="2868774" y="2783948"/>
              <a:chExt cx="6014156" cy="1646442"/>
            </a:xfrm>
          </p:grpSpPr>
          <p:sp>
            <p:nvSpPr>
              <p:cNvPr id="91" name="AutoShape 25"/>
              <p:cNvSpPr>
                <a:spLocks noChangeArrowheads="1"/>
              </p:cNvSpPr>
              <p:nvPr/>
            </p:nvSpPr>
            <p:spPr bwMode="auto">
              <a:xfrm>
                <a:off x="6535315" y="2995633"/>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4</a:t>
                </a:r>
              </a:p>
            </p:txBody>
          </p:sp>
          <p:sp>
            <p:nvSpPr>
              <p:cNvPr id="92" name="AutoShape 25"/>
              <p:cNvSpPr>
                <a:spLocks noChangeArrowheads="1"/>
              </p:cNvSpPr>
              <p:nvPr/>
            </p:nvSpPr>
            <p:spPr bwMode="auto">
              <a:xfrm>
                <a:off x="7893917" y="3001560"/>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1</a:t>
                </a:r>
              </a:p>
            </p:txBody>
          </p:sp>
          <p:grpSp>
            <p:nvGrpSpPr>
              <p:cNvPr id="93" name="Group 92"/>
              <p:cNvGrpSpPr/>
              <p:nvPr/>
            </p:nvGrpSpPr>
            <p:grpSpPr>
              <a:xfrm>
                <a:off x="4139952" y="2924944"/>
                <a:ext cx="2160240" cy="1429345"/>
                <a:chOff x="3203848" y="2957513"/>
                <a:chExt cx="2160240" cy="1429345"/>
              </a:xfrm>
            </p:grpSpPr>
            <p:sp>
              <p:nvSpPr>
                <p:cNvPr id="108" name="AutoShape 5"/>
                <p:cNvSpPr>
                  <a:spLocks noChangeArrowheads="1"/>
                </p:cNvSpPr>
                <p:nvPr/>
              </p:nvSpPr>
              <p:spPr bwMode="auto">
                <a:xfrm>
                  <a:off x="3203848" y="2957513"/>
                  <a:ext cx="2160240" cy="459700"/>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to peat forming habitat</a:t>
                  </a:r>
                  <a:r>
                    <a:rPr lang="en-GB" sz="1050" baseline="30000" dirty="0">
                      <a:latin typeface="Arial" panose="020B0604020202020204" pitchFamily="34" charset="0"/>
                    </a:rPr>
                    <a:t>3 </a:t>
                  </a:r>
                  <a:r>
                    <a:rPr lang="en-GB" sz="1050" dirty="0">
                      <a:latin typeface="Arial" panose="020B0604020202020204" pitchFamily="34" charset="0"/>
                    </a:rPr>
                    <a:t>over &gt;65% of the site?</a:t>
                  </a:r>
                </a:p>
              </p:txBody>
            </p:sp>
            <p:sp>
              <p:nvSpPr>
                <p:cNvPr id="109" name="AutoShape 5"/>
                <p:cNvSpPr>
                  <a:spLocks noChangeArrowheads="1"/>
                </p:cNvSpPr>
                <p:nvPr/>
              </p:nvSpPr>
              <p:spPr bwMode="auto">
                <a:xfrm>
                  <a:off x="3203848" y="3440546"/>
                  <a:ext cx="2160240" cy="459700"/>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to other wetland habitat?</a:t>
                  </a:r>
                </a:p>
              </p:txBody>
            </p:sp>
            <p:sp>
              <p:nvSpPr>
                <p:cNvPr id="110" name="AutoShape 5"/>
                <p:cNvSpPr>
                  <a:spLocks noChangeArrowheads="1"/>
                </p:cNvSpPr>
                <p:nvPr/>
              </p:nvSpPr>
              <p:spPr bwMode="auto">
                <a:xfrm>
                  <a:off x="3203848" y="3927158"/>
                  <a:ext cx="2160240" cy="459700"/>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to other habitat (biodiversity primary purpose)?</a:t>
                  </a:r>
                </a:p>
              </p:txBody>
            </p:sp>
          </p:grpSp>
          <p:grpSp>
            <p:nvGrpSpPr>
              <p:cNvPr id="94" name="Group 93"/>
              <p:cNvGrpSpPr/>
              <p:nvPr/>
            </p:nvGrpSpPr>
            <p:grpSpPr>
              <a:xfrm>
                <a:off x="2868774" y="2783948"/>
                <a:ext cx="1055154" cy="1646442"/>
                <a:chOff x="2969156" y="2783948"/>
                <a:chExt cx="1055154" cy="1646442"/>
              </a:xfrm>
            </p:grpSpPr>
            <p:sp>
              <p:nvSpPr>
                <p:cNvPr id="105" name="AutoShape 5"/>
                <p:cNvSpPr>
                  <a:spLocks noChangeArrowheads="1"/>
                </p:cNvSpPr>
                <p:nvPr/>
              </p:nvSpPr>
              <p:spPr bwMode="auto">
                <a:xfrm>
                  <a:off x="2969156" y="2783948"/>
                  <a:ext cx="1055154" cy="116452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Does restoration have a biodiversity primary purpose?</a:t>
                  </a:r>
                </a:p>
              </p:txBody>
            </p:sp>
            <p:sp>
              <p:nvSpPr>
                <p:cNvPr id="106" name="AutoShape 25"/>
                <p:cNvSpPr>
                  <a:spLocks noChangeArrowheads="1"/>
                </p:cNvSpPr>
                <p:nvPr/>
              </p:nvSpPr>
              <p:spPr bwMode="auto">
                <a:xfrm>
                  <a:off x="3006923" y="4123923"/>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0</a:t>
                  </a:r>
                </a:p>
              </p:txBody>
            </p:sp>
            <p:cxnSp>
              <p:nvCxnSpPr>
                <p:cNvPr id="107" name="Straight Arrow Connector 106"/>
                <p:cNvCxnSpPr>
                  <a:stCxn id="105" idx="2"/>
                  <a:endCxn id="106" idx="0"/>
                </p:cNvCxnSpPr>
                <p:nvPr/>
              </p:nvCxnSpPr>
              <p:spPr>
                <a:xfrm>
                  <a:off x="3496733" y="3948469"/>
                  <a:ext cx="4697" cy="1754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cxnSp>
            <p:nvCxnSpPr>
              <p:cNvPr id="95" name="Straight Arrow Connector 94"/>
              <p:cNvCxnSpPr>
                <a:stCxn id="105" idx="3"/>
                <a:endCxn id="108" idx="1"/>
              </p:cNvCxnSpPr>
              <p:nvPr/>
            </p:nvCxnSpPr>
            <p:spPr>
              <a:xfrm flipV="1">
                <a:off x="3923928" y="3154794"/>
                <a:ext cx="216024" cy="2114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a:stCxn id="105" idx="3"/>
                <a:endCxn id="109" idx="1"/>
              </p:cNvCxnSpPr>
              <p:nvPr/>
            </p:nvCxnSpPr>
            <p:spPr>
              <a:xfrm>
                <a:off x="3923928" y="3366209"/>
                <a:ext cx="216024" cy="2716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105" idx="3"/>
                <a:endCxn id="110" idx="1"/>
              </p:cNvCxnSpPr>
              <p:nvPr/>
            </p:nvCxnSpPr>
            <p:spPr>
              <a:xfrm>
                <a:off x="3923928" y="3366209"/>
                <a:ext cx="216024" cy="7582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8" name="AutoShape 25"/>
              <p:cNvSpPr>
                <a:spLocks noChangeArrowheads="1"/>
              </p:cNvSpPr>
              <p:nvPr/>
            </p:nvSpPr>
            <p:spPr bwMode="auto">
              <a:xfrm>
                <a:off x="6535314" y="3480893"/>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3</a:t>
                </a:r>
              </a:p>
            </p:txBody>
          </p:sp>
          <p:sp>
            <p:nvSpPr>
              <p:cNvPr id="99" name="AutoShape 25"/>
              <p:cNvSpPr>
                <a:spLocks noChangeArrowheads="1"/>
              </p:cNvSpPr>
              <p:nvPr/>
            </p:nvSpPr>
            <p:spPr bwMode="auto">
              <a:xfrm>
                <a:off x="6535315" y="3966045"/>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2</a:t>
                </a:r>
              </a:p>
            </p:txBody>
          </p:sp>
          <p:cxnSp>
            <p:nvCxnSpPr>
              <p:cNvPr id="100" name="Straight Arrow Connector 99"/>
              <p:cNvCxnSpPr>
                <a:stCxn id="108" idx="3"/>
                <a:endCxn id="91" idx="1"/>
              </p:cNvCxnSpPr>
              <p:nvPr/>
            </p:nvCxnSpPr>
            <p:spPr>
              <a:xfrm flipV="1">
                <a:off x="6300192" y="3148867"/>
                <a:ext cx="235123" cy="59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109" idx="3"/>
                <a:endCxn id="98" idx="1"/>
              </p:cNvCxnSpPr>
              <p:nvPr/>
            </p:nvCxnSpPr>
            <p:spPr>
              <a:xfrm flipV="1">
                <a:off x="6300192" y="3634127"/>
                <a:ext cx="235122" cy="3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a:stCxn id="110" idx="3"/>
                <a:endCxn id="99" idx="1"/>
              </p:cNvCxnSpPr>
              <p:nvPr/>
            </p:nvCxnSpPr>
            <p:spPr>
              <a:xfrm flipV="1">
                <a:off x="6300192" y="4119279"/>
                <a:ext cx="235123" cy="5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3" name="AutoShape 25"/>
              <p:cNvSpPr>
                <a:spLocks noChangeArrowheads="1"/>
              </p:cNvSpPr>
              <p:nvPr/>
            </p:nvSpPr>
            <p:spPr bwMode="auto">
              <a:xfrm>
                <a:off x="7890509" y="3484593"/>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1</a:t>
                </a:r>
              </a:p>
            </p:txBody>
          </p:sp>
          <p:sp>
            <p:nvSpPr>
              <p:cNvPr id="104" name="AutoShape 25"/>
              <p:cNvSpPr>
                <a:spLocks noChangeArrowheads="1"/>
              </p:cNvSpPr>
              <p:nvPr/>
            </p:nvSpPr>
            <p:spPr bwMode="auto">
              <a:xfrm>
                <a:off x="7893917" y="3955901"/>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0</a:t>
                </a:r>
              </a:p>
            </p:txBody>
          </p:sp>
        </p:grpSp>
        <p:cxnSp>
          <p:nvCxnSpPr>
            <p:cNvPr id="112" name="Straight Arrow Connector 111"/>
            <p:cNvCxnSpPr>
              <a:stCxn id="25" idx="3"/>
              <a:endCxn id="54" idx="1"/>
            </p:cNvCxnSpPr>
            <p:nvPr/>
          </p:nvCxnSpPr>
          <p:spPr>
            <a:xfrm flipV="1">
              <a:off x="2674591" y="3219173"/>
              <a:ext cx="194183" cy="4344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26" idx="3"/>
              <a:endCxn id="105" idx="1"/>
            </p:cNvCxnSpPr>
            <p:nvPr/>
          </p:nvCxnSpPr>
          <p:spPr>
            <a:xfrm>
              <a:off x="2669312" y="4845735"/>
              <a:ext cx="230569" cy="1313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6444208" y="1232610"/>
              <a:ext cx="2552867" cy="900246"/>
            </a:xfrm>
            <a:prstGeom prst="rect">
              <a:avLst/>
            </a:prstGeom>
            <a:solidFill>
              <a:schemeClr val="bg1"/>
            </a:solidFill>
          </p:spPr>
          <p:txBody>
            <a:bodyPr wrap="square" rtlCol="0">
              <a:spAutoFit/>
            </a:bodyPr>
            <a:lstStyle/>
            <a:p>
              <a:r>
                <a:rPr lang="en-GB" sz="1050" dirty="0">
                  <a:latin typeface="Arial" panose="020B0604020202020204" pitchFamily="34" charset="0"/>
                  <a:cs typeface="Arial" panose="020B0604020202020204" pitchFamily="34" charset="0"/>
                </a:rPr>
                <a:t>Take 2 points off the score</a:t>
              </a:r>
              <a:r>
                <a:rPr lang="en-GB" sz="1050" baseline="30000" dirty="0">
                  <a:latin typeface="Arial" panose="020B0604020202020204" pitchFamily="34" charset="0"/>
                  <a:cs typeface="Arial" panose="020B0604020202020204" pitchFamily="34" charset="0"/>
                </a:rPr>
                <a:t>4</a:t>
              </a:r>
              <a:r>
                <a:rPr lang="en-GB" sz="1050" dirty="0">
                  <a:latin typeface="Arial" panose="020B0604020202020204" pitchFamily="34" charset="0"/>
                  <a:cs typeface="Arial" panose="020B0604020202020204" pitchFamily="34" charset="0"/>
                </a:rPr>
                <a:t> if the rehabilitation or restoration plan has </a:t>
              </a:r>
              <a:r>
                <a:rPr lang="en-GB" sz="1050" u="sng" dirty="0">
                  <a:solidFill>
                    <a:srgbClr val="FF0000"/>
                  </a:solidFill>
                  <a:latin typeface="Arial" panose="020B0604020202020204" pitchFamily="34" charset="0"/>
                  <a:cs typeface="Arial" panose="020B0604020202020204" pitchFamily="34" charset="0"/>
                </a:rPr>
                <a:t>not</a:t>
              </a:r>
              <a:r>
                <a:rPr lang="en-GB" sz="1050" dirty="0">
                  <a:latin typeface="Arial" panose="020B0604020202020204" pitchFamily="34" charset="0"/>
                  <a:cs typeface="Arial" panose="020B0604020202020204" pitchFamily="34" charset="0"/>
                </a:rPr>
                <a:t> been approved by a licencing body or other competent authority</a:t>
              </a:r>
              <a:r>
                <a:rPr lang="en-GB" sz="1050" baseline="30000" dirty="0">
                  <a:latin typeface="Arial" panose="020B0604020202020204" pitchFamily="34" charset="0"/>
                  <a:cs typeface="Arial" panose="020B0604020202020204" pitchFamily="34" charset="0"/>
                </a:rPr>
                <a:t>5</a:t>
              </a:r>
              <a:r>
                <a:rPr lang="en-GB" sz="1050" dirty="0">
                  <a:latin typeface="Arial" panose="020B0604020202020204" pitchFamily="34" charset="0"/>
                  <a:cs typeface="Arial" panose="020B0604020202020204" pitchFamily="34" charset="0"/>
                </a:rPr>
                <a:t>, e.g. statutory conservation body </a:t>
              </a:r>
            </a:p>
          </p:txBody>
        </p:sp>
        <p:sp>
          <p:nvSpPr>
            <p:cNvPr id="116" name="Text Box 12"/>
            <p:cNvSpPr txBox="1">
              <a:spLocks noChangeArrowheads="1"/>
            </p:cNvSpPr>
            <p:nvPr/>
          </p:nvSpPr>
          <p:spPr bwMode="auto">
            <a:xfrm>
              <a:off x="2601054" y="4638184"/>
              <a:ext cx="367084"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117" name="Text Box 12"/>
            <p:cNvSpPr txBox="1">
              <a:spLocks noChangeArrowheads="1"/>
            </p:cNvSpPr>
            <p:nvPr/>
          </p:nvSpPr>
          <p:spPr bwMode="auto">
            <a:xfrm>
              <a:off x="2601054" y="2996952"/>
              <a:ext cx="367084"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118" name="Text Box 21"/>
            <p:cNvSpPr txBox="1">
              <a:spLocks noChangeArrowheads="1"/>
            </p:cNvSpPr>
            <p:nvPr/>
          </p:nvSpPr>
          <p:spPr bwMode="auto">
            <a:xfrm flipV="1">
              <a:off x="1155032" y="5203899"/>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119" name="Text Box 21"/>
            <p:cNvSpPr txBox="1">
              <a:spLocks noChangeArrowheads="1"/>
            </p:cNvSpPr>
            <p:nvPr/>
          </p:nvSpPr>
          <p:spPr bwMode="auto">
            <a:xfrm flipV="1">
              <a:off x="3032039" y="5509737"/>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120" name="Text Box 21"/>
            <p:cNvSpPr txBox="1">
              <a:spLocks noChangeArrowheads="1"/>
            </p:cNvSpPr>
            <p:nvPr/>
          </p:nvSpPr>
          <p:spPr bwMode="auto">
            <a:xfrm flipV="1">
              <a:off x="3071793" y="3752894"/>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grpSp>
    </p:spTree>
    <p:extLst>
      <p:ext uri="{BB962C8B-B14F-4D97-AF65-F5344CB8AC3E}">
        <p14:creationId xmlns:p14="http://schemas.microsoft.com/office/powerpoint/2010/main" val="3157200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AB7E5-6410-4EEB-7629-943A802AA806}"/>
            </a:ext>
          </a:extLst>
        </p:cNvPr>
        <p:cNvGrpSpPr/>
        <p:nvPr/>
      </p:nvGrpSpPr>
      <p:grpSpPr>
        <a:xfrm>
          <a:off x="0" y="0"/>
          <a:ext cx="0" cy="0"/>
          <a:chOff x="0" y="0"/>
          <a:chExt cx="0" cy="0"/>
        </a:xfrm>
      </p:grpSpPr>
      <p:sp>
        <p:nvSpPr>
          <p:cNvPr id="76" name="Rectangle 4">
            <a:extLst>
              <a:ext uri="{FF2B5EF4-FFF2-40B4-BE49-F238E27FC236}">
                <a16:creationId xmlns:a16="http://schemas.microsoft.com/office/drawing/2014/main" id="{DD57AAB1-324F-8442-E8F5-D03F1EB9B112}"/>
              </a:ext>
            </a:extLst>
          </p:cNvPr>
          <p:cNvSpPr>
            <a:spLocks noGrp="1" noChangeArrowheads="1"/>
          </p:cNvSpPr>
          <p:nvPr>
            <p:ph type="title"/>
          </p:nvPr>
        </p:nvSpPr>
        <p:spPr>
          <a:xfrm>
            <a:off x="1981200" y="53625"/>
            <a:ext cx="8229600" cy="1143000"/>
          </a:xfrm>
        </p:spPr>
        <p:txBody>
          <a:bodyPr>
            <a:normAutofit/>
          </a:bodyPr>
          <a:lstStyle/>
          <a:p>
            <a:pPr eaLnBrk="1" hangingPunct="1"/>
            <a:r>
              <a:rPr lang="en-GB" dirty="0"/>
              <a:t>Habitat and Biodiversity – Coir</a:t>
            </a:r>
          </a:p>
        </p:txBody>
      </p:sp>
      <p:grpSp>
        <p:nvGrpSpPr>
          <p:cNvPr id="69" name="Group 68">
            <a:extLst>
              <a:ext uri="{FF2B5EF4-FFF2-40B4-BE49-F238E27FC236}">
                <a16:creationId xmlns:a16="http://schemas.microsoft.com/office/drawing/2014/main" id="{C70479AA-C9D9-BF07-BDA0-B201C4E0FA59}"/>
              </a:ext>
            </a:extLst>
          </p:cNvPr>
          <p:cNvGrpSpPr/>
          <p:nvPr/>
        </p:nvGrpSpPr>
        <p:grpSpPr>
          <a:xfrm>
            <a:off x="831909" y="1326351"/>
            <a:ext cx="10205490" cy="4879412"/>
            <a:chOff x="831909" y="1326351"/>
            <a:chExt cx="10205490" cy="4879412"/>
          </a:xfrm>
        </p:grpSpPr>
        <p:grpSp>
          <p:nvGrpSpPr>
            <p:cNvPr id="3" name="Group 2">
              <a:extLst>
                <a:ext uri="{FF2B5EF4-FFF2-40B4-BE49-F238E27FC236}">
                  <a16:creationId xmlns:a16="http://schemas.microsoft.com/office/drawing/2014/main" id="{81C8C223-0F98-4B0C-3EDB-B41B83E35705}"/>
                </a:ext>
              </a:extLst>
            </p:cNvPr>
            <p:cNvGrpSpPr/>
            <p:nvPr/>
          </p:nvGrpSpPr>
          <p:grpSpPr>
            <a:xfrm>
              <a:off x="831909" y="1326351"/>
              <a:ext cx="10205490" cy="4879412"/>
              <a:chOff x="1038731" y="1761780"/>
              <a:chExt cx="10205490" cy="4879412"/>
            </a:xfrm>
          </p:grpSpPr>
          <p:sp>
            <p:nvSpPr>
              <p:cNvPr id="4" name="AutoShape 5">
                <a:extLst>
                  <a:ext uri="{FF2B5EF4-FFF2-40B4-BE49-F238E27FC236}">
                    <a16:creationId xmlns:a16="http://schemas.microsoft.com/office/drawing/2014/main" id="{E7398587-AEC5-A7E1-0560-9499EE9A9D25}"/>
                  </a:ext>
                </a:extLst>
              </p:cNvPr>
              <p:cNvSpPr>
                <a:spLocks noChangeArrowheads="1"/>
              </p:cNvSpPr>
              <p:nvPr/>
            </p:nvSpPr>
            <p:spPr bwMode="auto">
              <a:xfrm>
                <a:off x="2640125" y="2921615"/>
                <a:ext cx="1421220" cy="1038582"/>
              </a:xfrm>
              <a:prstGeom prst="flowChartAlternateProcess">
                <a:avLst/>
              </a:prstGeom>
              <a:no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Can the growing location of the coconut trees be identified for the batch of pith?</a:t>
                </a:r>
              </a:p>
            </p:txBody>
          </p:sp>
          <p:cxnSp>
            <p:nvCxnSpPr>
              <p:cNvPr id="5" name="AutoShape 17">
                <a:extLst>
                  <a:ext uri="{FF2B5EF4-FFF2-40B4-BE49-F238E27FC236}">
                    <a16:creationId xmlns:a16="http://schemas.microsoft.com/office/drawing/2014/main" id="{1409CEE7-4D2C-1902-0254-714105AE1C8D}"/>
                  </a:ext>
                </a:extLst>
              </p:cNvPr>
              <p:cNvCxnSpPr>
                <a:cxnSpLocks noChangeShapeType="1"/>
                <a:stCxn id="4" idx="3"/>
                <a:endCxn id="43" idx="1"/>
              </p:cNvCxnSpPr>
              <p:nvPr/>
            </p:nvCxnSpPr>
            <p:spPr bwMode="auto">
              <a:xfrm flipV="1">
                <a:off x="4061345" y="2796134"/>
                <a:ext cx="666700" cy="64477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AutoShape 18">
                <a:extLst>
                  <a:ext uri="{FF2B5EF4-FFF2-40B4-BE49-F238E27FC236}">
                    <a16:creationId xmlns:a16="http://schemas.microsoft.com/office/drawing/2014/main" id="{7CB9CBC3-369D-2A45-9312-7878627FCCEF}"/>
                  </a:ext>
                </a:extLst>
              </p:cNvPr>
              <p:cNvCxnSpPr>
                <a:cxnSpLocks noChangeShapeType="1"/>
                <a:stCxn id="4" idx="3"/>
                <a:endCxn id="13" idx="1"/>
              </p:cNvCxnSpPr>
              <p:nvPr/>
            </p:nvCxnSpPr>
            <p:spPr bwMode="auto">
              <a:xfrm>
                <a:off x="4061345" y="3440906"/>
                <a:ext cx="1404585" cy="173300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 Box 63">
                <a:extLst>
                  <a:ext uri="{FF2B5EF4-FFF2-40B4-BE49-F238E27FC236}">
                    <a16:creationId xmlns:a16="http://schemas.microsoft.com/office/drawing/2014/main" id="{8584DD61-1029-B876-7124-CFE59DBE5E82}"/>
                  </a:ext>
                </a:extLst>
              </p:cNvPr>
              <p:cNvSpPr txBox="1">
                <a:spLocks noChangeArrowheads="1"/>
              </p:cNvSpPr>
              <p:nvPr/>
            </p:nvSpPr>
            <p:spPr bwMode="auto">
              <a:xfrm>
                <a:off x="4074434" y="2785129"/>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12" name="Text Box 21">
                <a:extLst>
                  <a:ext uri="{FF2B5EF4-FFF2-40B4-BE49-F238E27FC236}">
                    <a16:creationId xmlns:a16="http://schemas.microsoft.com/office/drawing/2014/main" id="{5725764D-1463-2D0F-82C1-B8FEB221A799}"/>
                  </a:ext>
                </a:extLst>
              </p:cNvPr>
              <p:cNvSpPr txBox="1">
                <a:spLocks noChangeArrowheads="1"/>
              </p:cNvSpPr>
              <p:nvPr/>
            </p:nvSpPr>
            <p:spPr bwMode="auto">
              <a:xfrm>
                <a:off x="4084781" y="3961071"/>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13" name="AutoShape 5">
                <a:extLst>
                  <a:ext uri="{FF2B5EF4-FFF2-40B4-BE49-F238E27FC236}">
                    <a16:creationId xmlns:a16="http://schemas.microsoft.com/office/drawing/2014/main" id="{1F459727-03C7-E1C9-64E4-B618339BBA02}"/>
                  </a:ext>
                </a:extLst>
              </p:cNvPr>
              <p:cNvSpPr>
                <a:spLocks noChangeArrowheads="1"/>
              </p:cNvSpPr>
              <p:nvPr/>
            </p:nvSpPr>
            <p:spPr bwMode="auto">
              <a:xfrm>
                <a:off x="5465930" y="4654616"/>
                <a:ext cx="2199794" cy="103858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Has coconut production expanded into natural or semi-natural habitat within the region during the last 10 years?</a:t>
                </a:r>
              </a:p>
            </p:txBody>
          </p:sp>
          <p:sp>
            <p:nvSpPr>
              <p:cNvPr id="19" name="AutoShape 18">
                <a:extLst>
                  <a:ext uri="{FF2B5EF4-FFF2-40B4-BE49-F238E27FC236}">
                    <a16:creationId xmlns:a16="http://schemas.microsoft.com/office/drawing/2014/main" id="{91F2E9DD-C7F9-2317-9E81-162A6E4BA64B}"/>
                  </a:ext>
                </a:extLst>
              </p:cNvPr>
              <p:cNvSpPr>
                <a:spLocks noChangeArrowheads="1"/>
              </p:cNvSpPr>
              <p:nvPr/>
            </p:nvSpPr>
            <p:spPr bwMode="auto">
              <a:xfrm>
                <a:off x="8526390" y="4840599"/>
                <a:ext cx="1080000" cy="306467"/>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12</a:t>
                </a:r>
              </a:p>
            </p:txBody>
          </p:sp>
          <p:sp>
            <p:nvSpPr>
              <p:cNvPr id="20" name="AutoShape 20">
                <a:extLst>
                  <a:ext uri="{FF2B5EF4-FFF2-40B4-BE49-F238E27FC236}">
                    <a16:creationId xmlns:a16="http://schemas.microsoft.com/office/drawing/2014/main" id="{CEFA43ED-980F-A2A5-FE60-44E244A4D5E1}"/>
                  </a:ext>
                </a:extLst>
              </p:cNvPr>
              <p:cNvSpPr>
                <a:spLocks noChangeArrowheads="1"/>
              </p:cNvSpPr>
              <p:nvPr/>
            </p:nvSpPr>
            <p:spPr bwMode="auto">
              <a:xfrm>
                <a:off x="8526390" y="5293034"/>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5</a:t>
                </a:r>
              </a:p>
            </p:txBody>
          </p:sp>
          <p:cxnSp>
            <p:nvCxnSpPr>
              <p:cNvPr id="23" name="AutoShape 29">
                <a:extLst>
                  <a:ext uri="{FF2B5EF4-FFF2-40B4-BE49-F238E27FC236}">
                    <a16:creationId xmlns:a16="http://schemas.microsoft.com/office/drawing/2014/main" id="{7A9D59D6-0875-10C3-6AEA-986EFD270B79}"/>
                  </a:ext>
                </a:extLst>
              </p:cNvPr>
              <p:cNvCxnSpPr>
                <a:cxnSpLocks noChangeShapeType="1"/>
                <a:stCxn id="13" idx="3"/>
                <a:endCxn id="20" idx="1"/>
              </p:cNvCxnSpPr>
              <p:nvPr/>
            </p:nvCxnSpPr>
            <p:spPr bwMode="auto">
              <a:xfrm>
                <a:off x="7665724" y="5173907"/>
                <a:ext cx="860666" cy="27236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 Box 63">
                <a:extLst>
                  <a:ext uri="{FF2B5EF4-FFF2-40B4-BE49-F238E27FC236}">
                    <a16:creationId xmlns:a16="http://schemas.microsoft.com/office/drawing/2014/main" id="{830ED789-FC00-EEBC-6486-96A09020CB35}"/>
                  </a:ext>
                </a:extLst>
              </p:cNvPr>
              <p:cNvSpPr txBox="1">
                <a:spLocks noChangeArrowheads="1"/>
              </p:cNvSpPr>
              <p:nvPr/>
            </p:nvSpPr>
            <p:spPr bwMode="auto">
              <a:xfrm>
                <a:off x="7750305" y="5290907"/>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cxnSp>
            <p:nvCxnSpPr>
              <p:cNvPr id="26" name="AutoShape 76">
                <a:extLst>
                  <a:ext uri="{FF2B5EF4-FFF2-40B4-BE49-F238E27FC236}">
                    <a16:creationId xmlns:a16="http://schemas.microsoft.com/office/drawing/2014/main" id="{26835F18-BAC5-9709-33E8-E2CDA26D6677}"/>
                  </a:ext>
                </a:extLst>
              </p:cNvPr>
              <p:cNvCxnSpPr>
                <a:cxnSpLocks noChangeShapeType="1"/>
                <a:stCxn id="13" idx="3"/>
                <a:endCxn id="19" idx="1"/>
              </p:cNvCxnSpPr>
              <p:nvPr/>
            </p:nvCxnSpPr>
            <p:spPr bwMode="auto">
              <a:xfrm flipV="1">
                <a:off x="7665724" y="4993833"/>
                <a:ext cx="860666" cy="18007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Text Box 21">
                <a:extLst>
                  <a:ext uri="{FF2B5EF4-FFF2-40B4-BE49-F238E27FC236}">
                    <a16:creationId xmlns:a16="http://schemas.microsoft.com/office/drawing/2014/main" id="{3D889AAE-54DD-0A4A-F354-1902E05D90DB}"/>
                  </a:ext>
                </a:extLst>
              </p:cNvPr>
              <p:cNvSpPr txBox="1">
                <a:spLocks noChangeArrowheads="1"/>
              </p:cNvSpPr>
              <p:nvPr/>
            </p:nvSpPr>
            <p:spPr bwMode="auto">
              <a:xfrm>
                <a:off x="7744223" y="4765652"/>
                <a:ext cx="4143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cxnSp>
            <p:nvCxnSpPr>
              <p:cNvPr id="36" name="Straight Connector 35">
                <a:extLst>
                  <a:ext uri="{FF2B5EF4-FFF2-40B4-BE49-F238E27FC236}">
                    <a16:creationId xmlns:a16="http://schemas.microsoft.com/office/drawing/2014/main" id="{2F608BA0-84B6-C2D5-5B99-2A0AA0C001EB}"/>
                  </a:ext>
                </a:extLst>
              </p:cNvPr>
              <p:cNvCxnSpPr/>
              <p:nvPr/>
            </p:nvCxnSpPr>
            <p:spPr bwMode="auto">
              <a:xfrm flipV="1">
                <a:off x="2640124" y="4573315"/>
                <a:ext cx="6921261" cy="1"/>
              </a:xfrm>
              <a:prstGeom prst="line">
                <a:avLst/>
              </a:prstGeom>
              <a:solidFill>
                <a:schemeClr val="accent1"/>
              </a:solidFill>
              <a:ln w="9525" cap="flat" cmpd="sng" algn="ctr">
                <a:solidFill>
                  <a:schemeClr val="tx1"/>
                </a:solidFill>
                <a:prstDash val="dash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TextBox 36">
                <a:extLst>
                  <a:ext uri="{FF2B5EF4-FFF2-40B4-BE49-F238E27FC236}">
                    <a16:creationId xmlns:a16="http://schemas.microsoft.com/office/drawing/2014/main" id="{C31B9137-ECD0-B41D-B434-D6A825A6B9EB}"/>
                  </a:ext>
                </a:extLst>
              </p:cNvPr>
              <p:cNvSpPr txBox="1"/>
              <p:nvPr/>
            </p:nvSpPr>
            <p:spPr>
              <a:xfrm>
                <a:off x="2570375" y="4266700"/>
                <a:ext cx="2220480" cy="261610"/>
              </a:xfrm>
              <a:prstGeom prst="rect">
                <a:avLst/>
              </a:prstGeom>
              <a:noFill/>
            </p:spPr>
            <p:txBody>
              <a:bodyPr wrap="none" rtlCol="0">
                <a:spAutoFit/>
              </a:bodyPr>
              <a:lstStyle/>
              <a:p>
                <a:r>
                  <a:rPr lang="en-GB" sz="1100" dirty="0">
                    <a:latin typeface="Arial" pitchFamily="34" charset="0"/>
                    <a:cs typeface="Arial" pitchFamily="34" charset="0"/>
                  </a:rPr>
                  <a:t>Known (annual) batch source(s).</a:t>
                </a:r>
              </a:p>
            </p:txBody>
          </p:sp>
          <p:sp>
            <p:nvSpPr>
              <p:cNvPr id="38" name="TextBox 37">
                <a:extLst>
                  <a:ext uri="{FF2B5EF4-FFF2-40B4-BE49-F238E27FC236}">
                    <a16:creationId xmlns:a16="http://schemas.microsoft.com/office/drawing/2014/main" id="{7CDB351A-E6D6-980F-E612-985B4A3417D0}"/>
                  </a:ext>
                </a:extLst>
              </p:cNvPr>
              <p:cNvSpPr txBox="1"/>
              <p:nvPr/>
            </p:nvSpPr>
            <p:spPr>
              <a:xfrm>
                <a:off x="2585610" y="4637483"/>
                <a:ext cx="2007639" cy="769441"/>
              </a:xfrm>
              <a:prstGeom prst="rect">
                <a:avLst/>
              </a:prstGeom>
              <a:noFill/>
            </p:spPr>
            <p:txBody>
              <a:bodyPr wrap="square" rtlCol="0">
                <a:spAutoFit/>
              </a:bodyPr>
              <a:lstStyle/>
              <a:p>
                <a:r>
                  <a:rPr lang="en-GB" sz="1100" dirty="0">
                    <a:latin typeface="Arial" pitchFamily="34" charset="0"/>
                    <a:cs typeface="Arial" pitchFamily="34" charset="0"/>
                  </a:rPr>
                  <a:t>Regional assessment used when impact on habitat and biodiversity cannot be assessed at originator site.</a:t>
                </a:r>
              </a:p>
            </p:txBody>
          </p:sp>
          <p:sp>
            <p:nvSpPr>
              <p:cNvPr id="39" name="TextBox 38">
                <a:extLst>
                  <a:ext uri="{FF2B5EF4-FFF2-40B4-BE49-F238E27FC236}">
                    <a16:creationId xmlns:a16="http://schemas.microsoft.com/office/drawing/2014/main" id="{AF7946FB-94E5-2EBE-8725-5AF5169D89CA}"/>
                  </a:ext>
                </a:extLst>
              </p:cNvPr>
              <p:cNvSpPr txBox="1"/>
              <p:nvPr/>
            </p:nvSpPr>
            <p:spPr>
              <a:xfrm>
                <a:off x="1038731" y="5994861"/>
                <a:ext cx="10205490" cy="646331"/>
              </a:xfrm>
              <a:prstGeom prst="rect">
                <a:avLst/>
              </a:prstGeom>
              <a:noFill/>
            </p:spPr>
            <p:txBody>
              <a:bodyPr wrap="square">
                <a:spAutoFit/>
              </a:bodyPr>
              <a:lstStyle/>
              <a:p>
                <a:r>
                  <a:rPr lang="en-GB" sz="1200" dirty="0">
                    <a:effectLst/>
                    <a:latin typeface="Arial" panose="020B0604020202020204" pitchFamily="34" charset="0"/>
                    <a:ea typeface="Aptos" panose="020B0004020202020204" pitchFamily="34" charset="0"/>
                  </a:rPr>
                  <a:t>* Examples of such practices taken from The Sustainable Coconut Charter’s Assurance Scheme (2024) include 1) wildflower meadows, 2) wildlife corridors and strips, 3) bird nest boxes, 4) wetland creation, 5) establishing pasture, 6) creation of landscape elements (ponds, terraces, windbreaks, etc.).</a:t>
                </a:r>
                <a:endParaRPr lang="en-GB" sz="1200" dirty="0"/>
              </a:p>
            </p:txBody>
          </p:sp>
          <p:sp>
            <p:nvSpPr>
              <p:cNvPr id="40" name="AutoShape 5">
                <a:extLst>
                  <a:ext uri="{FF2B5EF4-FFF2-40B4-BE49-F238E27FC236}">
                    <a16:creationId xmlns:a16="http://schemas.microsoft.com/office/drawing/2014/main" id="{C5D43F78-5124-14E9-7F80-594C20C6E6D3}"/>
                  </a:ext>
                </a:extLst>
              </p:cNvPr>
              <p:cNvSpPr>
                <a:spLocks noChangeArrowheads="1"/>
              </p:cNvSpPr>
              <p:nvPr/>
            </p:nvSpPr>
            <p:spPr bwMode="auto">
              <a:xfrm>
                <a:off x="6667591" y="1761780"/>
                <a:ext cx="1490970" cy="103858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Has at least one on-farm practice to stimulate biodiversity* been implemented?</a:t>
                </a:r>
              </a:p>
            </p:txBody>
          </p:sp>
          <p:sp>
            <p:nvSpPr>
              <p:cNvPr id="41" name="AutoShape 25">
                <a:extLst>
                  <a:ext uri="{FF2B5EF4-FFF2-40B4-BE49-F238E27FC236}">
                    <a16:creationId xmlns:a16="http://schemas.microsoft.com/office/drawing/2014/main" id="{E9AC57B4-FB8B-E7B2-A349-AE181C67C0B2}"/>
                  </a:ext>
                </a:extLst>
              </p:cNvPr>
              <p:cNvSpPr>
                <a:spLocks noChangeArrowheads="1"/>
              </p:cNvSpPr>
              <p:nvPr/>
            </p:nvSpPr>
            <p:spPr bwMode="auto">
              <a:xfrm>
                <a:off x="8529462" y="2040349"/>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18</a:t>
                </a:r>
              </a:p>
            </p:txBody>
          </p:sp>
          <p:sp>
            <p:nvSpPr>
              <p:cNvPr id="42" name="AutoShape 20">
                <a:extLst>
                  <a:ext uri="{FF2B5EF4-FFF2-40B4-BE49-F238E27FC236}">
                    <a16:creationId xmlns:a16="http://schemas.microsoft.com/office/drawing/2014/main" id="{D3A78B6F-9B1A-C25F-3956-6F82A89389C9}"/>
                  </a:ext>
                </a:extLst>
              </p:cNvPr>
              <p:cNvSpPr>
                <a:spLocks noChangeArrowheads="1"/>
              </p:cNvSpPr>
              <p:nvPr/>
            </p:nvSpPr>
            <p:spPr bwMode="auto">
              <a:xfrm>
                <a:off x="8526390" y="2564805"/>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5</a:t>
                </a:r>
              </a:p>
            </p:txBody>
          </p:sp>
          <p:sp>
            <p:nvSpPr>
              <p:cNvPr id="43" name="AutoShape 5">
                <a:extLst>
                  <a:ext uri="{FF2B5EF4-FFF2-40B4-BE49-F238E27FC236}">
                    <a16:creationId xmlns:a16="http://schemas.microsoft.com/office/drawing/2014/main" id="{CACE2DB1-F5E9-2359-B09C-CD707D1AB3C9}"/>
                  </a:ext>
                </a:extLst>
              </p:cNvPr>
              <p:cNvSpPr>
                <a:spLocks noChangeArrowheads="1"/>
              </p:cNvSpPr>
              <p:nvPr/>
            </p:nvSpPr>
            <p:spPr bwMode="auto">
              <a:xfrm>
                <a:off x="4728045" y="2183200"/>
                <a:ext cx="1423380" cy="122586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Was the land previously (immediately before planting) a natural or semi-natural habitat?</a:t>
                </a:r>
                <a:endParaRPr lang="en-GB" sz="1100" b="0" dirty="0">
                  <a:solidFill>
                    <a:schemeClr val="tx1"/>
                  </a:solidFill>
                  <a:highlight>
                    <a:srgbClr val="FFFF00"/>
                  </a:highlight>
                </a:endParaRPr>
              </a:p>
            </p:txBody>
          </p:sp>
          <p:sp>
            <p:nvSpPr>
              <p:cNvPr id="45" name="AutoShape 20">
                <a:extLst>
                  <a:ext uri="{FF2B5EF4-FFF2-40B4-BE49-F238E27FC236}">
                    <a16:creationId xmlns:a16="http://schemas.microsoft.com/office/drawing/2014/main" id="{C8BE3D99-66C8-43A8-70F9-49016A0D02CF}"/>
                  </a:ext>
                </a:extLst>
              </p:cNvPr>
              <p:cNvSpPr>
                <a:spLocks noChangeArrowheads="1"/>
              </p:cNvSpPr>
              <p:nvPr/>
            </p:nvSpPr>
            <p:spPr bwMode="auto">
              <a:xfrm>
                <a:off x="6918374" y="3164222"/>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0</a:t>
                </a:r>
              </a:p>
            </p:txBody>
          </p:sp>
          <p:cxnSp>
            <p:nvCxnSpPr>
              <p:cNvPr id="46" name="AutoShape 17">
                <a:extLst>
                  <a:ext uri="{FF2B5EF4-FFF2-40B4-BE49-F238E27FC236}">
                    <a16:creationId xmlns:a16="http://schemas.microsoft.com/office/drawing/2014/main" id="{7865620F-0767-B6AF-F209-A5D49AB7EE71}"/>
                  </a:ext>
                </a:extLst>
              </p:cNvPr>
              <p:cNvCxnSpPr>
                <a:cxnSpLocks noChangeShapeType="1"/>
                <a:stCxn id="43" idx="3"/>
                <a:endCxn id="40" idx="1"/>
              </p:cNvCxnSpPr>
              <p:nvPr/>
            </p:nvCxnSpPr>
            <p:spPr bwMode="auto">
              <a:xfrm flipV="1">
                <a:off x="6151425" y="2281071"/>
                <a:ext cx="516166" cy="515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AutoShape 17">
                <a:extLst>
                  <a:ext uri="{FF2B5EF4-FFF2-40B4-BE49-F238E27FC236}">
                    <a16:creationId xmlns:a16="http://schemas.microsoft.com/office/drawing/2014/main" id="{D252CBCE-B9D4-17CD-7A6C-020E18A96209}"/>
                  </a:ext>
                </a:extLst>
              </p:cNvPr>
              <p:cNvCxnSpPr>
                <a:cxnSpLocks noChangeShapeType="1"/>
                <a:stCxn id="40" idx="3"/>
                <a:endCxn id="42" idx="1"/>
              </p:cNvCxnSpPr>
              <p:nvPr/>
            </p:nvCxnSpPr>
            <p:spPr bwMode="auto">
              <a:xfrm>
                <a:off x="8158561" y="2281071"/>
                <a:ext cx="367829" cy="43696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AutoShape 17">
                <a:extLst>
                  <a:ext uri="{FF2B5EF4-FFF2-40B4-BE49-F238E27FC236}">
                    <a16:creationId xmlns:a16="http://schemas.microsoft.com/office/drawing/2014/main" id="{85CBBE65-8F23-DED5-A299-9473FC6278CB}"/>
                  </a:ext>
                </a:extLst>
              </p:cNvPr>
              <p:cNvCxnSpPr>
                <a:cxnSpLocks noChangeShapeType="1"/>
                <a:stCxn id="40" idx="3"/>
                <a:endCxn id="41" idx="1"/>
              </p:cNvCxnSpPr>
              <p:nvPr/>
            </p:nvCxnSpPr>
            <p:spPr bwMode="auto">
              <a:xfrm flipV="1">
                <a:off x="8158561" y="2193583"/>
                <a:ext cx="370901" cy="8748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 name="Text Box 63">
                <a:extLst>
                  <a:ext uri="{FF2B5EF4-FFF2-40B4-BE49-F238E27FC236}">
                    <a16:creationId xmlns:a16="http://schemas.microsoft.com/office/drawing/2014/main" id="{393DDF49-EB50-0CD0-C203-C4FF8A4607DE}"/>
                  </a:ext>
                </a:extLst>
              </p:cNvPr>
              <p:cNvSpPr txBox="1">
                <a:spLocks noChangeArrowheads="1"/>
              </p:cNvSpPr>
              <p:nvPr/>
            </p:nvSpPr>
            <p:spPr bwMode="auto">
              <a:xfrm>
                <a:off x="8090139" y="1962690"/>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50" name="Text Box 21">
                <a:extLst>
                  <a:ext uri="{FF2B5EF4-FFF2-40B4-BE49-F238E27FC236}">
                    <a16:creationId xmlns:a16="http://schemas.microsoft.com/office/drawing/2014/main" id="{8877FEBB-780D-F119-21CF-077FD4E85F2B}"/>
                  </a:ext>
                </a:extLst>
              </p:cNvPr>
              <p:cNvSpPr txBox="1">
                <a:spLocks noChangeArrowheads="1"/>
              </p:cNvSpPr>
              <p:nvPr/>
            </p:nvSpPr>
            <p:spPr bwMode="auto">
              <a:xfrm>
                <a:off x="8067644" y="2552566"/>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51" name="Text Box 63">
                <a:extLst>
                  <a:ext uri="{FF2B5EF4-FFF2-40B4-BE49-F238E27FC236}">
                    <a16:creationId xmlns:a16="http://schemas.microsoft.com/office/drawing/2014/main" id="{29F88594-E1F6-C1D8-BC34-2774DAD048C2}"/>
                  </a:ext>
                </a:extLst>
              </p:cNvPr>
              <p:cNvSpPr txBox="1">
                <a:spLocks noChangeArrowheads="1"/>
              </p:cNvSpPr>
              <p:nvPr/>
            </p:nvSpPr>
            <p:spPr bwMode="auto">
              <a:xfrm>
                <a:off x="6264707" y="3074318"/>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62" name="Text Box 21">
                <a:extLst>
                  <a:ext uri="{FF2B5EF4-FFF2-40B4-BE49-F238E27FC236}">
                    <a16:creationId xmlns:a16="http://schemas.microsoft.com/office/drawing/2014/main" id="{4134EE47-3759-94C3-4A51-9B8403E2FD94}"/>
                  </a:ext>
                </a:extLst>
              </p:cNvPr>
              <p:cNvSpPr txBox="1">
                <a:spLocks noChangeArrowheads="1"/>
              </p:cNvSpPr>
              <p:nvPr/>
            </p:nvSpPr>
            <p:spPr bwMode="auto">
              <a:xfrm>
                <a:off x="6171476" y="2251886"/>
                <a:ext cx="4143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grpSp>
        <p:cxnSp>
          <p:nvCxnSpPr>
            <p:cNvPr id="66" name="AutoShape 17">
              <a:extLst>
                <a:ext uri="{FF2B5EF4-FFF2-40B4-BE49-F238E27FC236}">
                  <a16:creationId xmlns:a16="http://schemas.microsoft.com/office/drawing/2014/main" id="{94EC758C-C3DB-A37E-A625-BF9852FDBB8E}"/>
                </a:ext>
              </a:extLst>
            </p:cNvPr>
            <p:cNvCxnSpPr>
              <a:cxnSpLocks noChangeShapeType="1"/>
              <a:stCxn id="43" idx="3"/>
              <a:endCxn id="45" idx="1"/>
            </p:cNvCxnSpPr>
            <p:nvPr/>
          </p:nvCxnSpPr>
          <p:spPr bwMode="auto">
            <a:xfrm>
              <a:off x="5944603" y="2360705"/>
              <a:ext cx="766949" cy="52132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529602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4"/>
          <p:cNvSpPr>
            <a:spLocks noGrp="1" noChangeArrowheads="1"/>
          </p:cNvSpPr>
          <p:nvPr>
            <p:ph type="title"/>
          </p:nvPr>
        </p:nvSpPr>
        <p:spPr>
          <a:xfrm>
            <a:off x="1981200" y="215770"/>
            <a:ext cx="8229600" cy="1143000"/>
          </a:xfrm>
        </p:spPr>
        <p:txBody>
          <a:bodyPr>
            <a:normAutofit fontScale="90000"/>
          </a:bodyPr>
          <a:lstStyle/>
          <a:p>
            <a:pPr eaLnBrk="1" hangingPunct="1"/>
            <a:r>
              <a:rPr lang="en-GB" dirty="0"/>
              <a:t>Habitat and Biodiversity – Wood Based Material</a:t>
            </a:r>
          </a:p>
        </p:txBody>
      </p:sp>
      <p:grpSp>
        <p:nvGrpSpPr>
          <p:cNvPr id="10" name="Group 9">
            <a:extLst>
              <a:ext uri="{FF2B5EF4-FFF2-40B4-BE49-F238E27FC236}">
                <a16:creationId xmlns:a16="http://schemas.microsoft.com/office/drawing/2014/main" id="{26C08E47-3B11-432C-8DDD-98A6E589EDCC}"/>
              </a:ext>
            </a:extLst>
          </p:cNvPr>
          <p:cNvGrpSpPr/>
          <p:nvPr/>
        </p:nvGrpSpPr>
        <p:grpSpPr>
          <a:xfrm>
            <a:off x="1680085" y="1547334"/>
            <a:ext cx="8837714" cy="3856660"/>
            <a:chOff x="145452" y="1547334"/>
            <a:chExt cx="8837714" cy="3856660"/>
          </a:xfrm>
        </p:grpSpPr>
        <p:sp>
          <p:nvSpPr>
            <p:cNvPr id="57" name="AutoShape 5"/>
            <p:cNvSpPr>
              <a:spLocks noChangeArrowheads="1"/>
            </p:cNvSpPr>
            <p:nvPr/>
          </p:nvSpPr>
          <p:spPr bwMode="auto">
            <a:xfrm>
              <a:off x="365175" y="2411896"/>
              <a:ext cx="1120775" cy="66401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100" dirty="0">
                  <a:latin typeface="Arial" panose="020B0604020202020204" pitchFamily="34" charset="0"/>
                </a:rPr>
                <a:t>Is the material recycled?</a:t>
              </a:r>
            </a:p>
          </p:txBody>
        </p:sp>
        <p:cxnSp>
          <p:nvCxnSpPr>
            <p:cNvPr id="58" name="AutoShape 3"/>
            <p:cNvCxnSpPr>
              <a:cxnSpLocks noChangeShapeType="1"/>
              <a:stCxn id="57" idx="3"/>
            </p:cNvCxnSpPr>
            <p:nvPr/>
          </p:nvCxnSpPr>
          <p:spPr bwMode="auto">
            <a:xfrm>
              <a:off x="1485950" y="2743902"/>
              <a:ext cx="3628054" cy="142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4" name="Text Box 63"/>
            <p:cNvSpPr txBox="1">
              <a:spLocks noChangeArrowheads="1"/>
            </p:cNvSpPr>
            <p:nvPr/>
          </p:nvSpPr>
          <p:spPr bwMode="auto">
            <a:xfrm>
              <a:off x="1945652" y="2434283"/>
              <a:ext cx="3603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cxnSp>
          <p:nvCxnSpPr>
            <p:cNvPr id="69" name="Straight Arrow Connector 68"/>
            <p:cNvCxnSpPr>
              <a:stCxn id="57" idx="2"/>
              <a:endCxn id="153" idx="0"/>
            </p:cNvCxnSpPr>
            <p:nvPr/>
          </p:nvCxnSpPr>
          <p:spPr>
            <a:xfrm>
              <a:off x="925563" y="3075908"/>
              <a:ext cx="4908" cy="355859"/>
            </a:xfrm>
            <a:prstGeom prst="straightConnector1">
              <a:avLst/>
            </a:prstGeom>
            <a:noFill/>
            <a:ln w="9525">
              <a:solidFill>
                <a:schemeClr val="tx1"/>
              </a:solidFill>
              <a:round/>
              <a:headEnd/>
              <a:tailEnd type="triangle" w="med" len="med"/>
            </a:ln>
            <a:effectLst/>
          </p:spPr>
        </p:cxnSp>
        <p:sp>
          <p:nvSpPr>
            <p:cNvPr id="70" name="Text Box 21"/>
            <p:cNvSpPr txBox="1">
              <a:spLocks noChangeArrowheads="1"/>
            </p:cNvSpPr>
            <p:nvPr/>
          </p:nvSpPr>
          <p:spPr bwMode="auto">
            <a:xfrm>
              <a:off x="505492" y="3082354"/>
              <a:ext cx="3603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grpSp>
          <p:nvGrpSpPr>
            <p:cNvPr id="3" name="Group 55"/>
            <p:cNvGrpSpPr/>
            <p:nvPr/>
          </p:nvGrpSpPr>
          <p:grpSpPr>
            <a:xfrm>
              <a:off x="145452" y="3248980"/>
              <a:ext cx="3283408" cy="1403979"/>
              <a:chOff x="179512" y="3305213"/>
              <a:chExt cx="3283408" cy="1403979"/>
            </a:xfrm>
          </p:grpSpPr>
          <p:sp>
            <p:nvSpPr>
              <p:cNvPr id="153" name="AutoShape 5"/>
              <p:cNvSpPr>
                <a:spLocks noChangeArrowheads="1"/>
              </p:cNvSpPr>
              <p:nvPr/>
            </p:nvSpPr>
            <p:spPr bwMode="auto">
              <a:xfrm>
                <a:off x="179512" y="3488000"/>
                <a:ext cx="1570038"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Can you </a:t>
                </a:r>
                <a:r>
                  <a:rPr lang="en-GB" sz="1100" b="0" u="sng" dirty="0">
                    <a:solidFill>
                      <a:schemeClr val="tx1"/>
                    </a:solidFill>
                  </a:rPr>
                  <a:t>prove*</a:t>
                </a:r>
                <a:r>
                  <a:rPr lang="en-GB" sz="1100" b="0" dirty="0">
                    <a:solidFill>
                      <a:schemeClr val="tx1"/>
                    </a:solidFill>
                  </a:rPr>
                  <a:t> that  the material comes from a sustainably managed forest?</a:t>
                </a:r>
              </a:p>
            </p:txBody>
          </p:sp>
          <p:sp>
            <p:nvSpPr>
              <p:cNvPr id="154" name="Text Box 63"/>
              <p:cNvSpPr txBox="1">
                <a:spLocks noChangeArrowheads="1"/>
              </p:cNvSpPr>
              <p:nvPr/>
            </p:nvSpPr>
            <p:spPr bwMode="auto">
              <a:xfrm>
                <a:off x="1763365" y="3570458"/>
                <a:ext cx="3603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cxnSp>
            <p:nvCxnSpPr>
              <p:cNvPr id="155" name="AutoShape 42"/>
              <p:cNvCxnSpPr>
                <a:cxnSpLocks noChangeShapeType="1"/>
                <a:stCxn id="153" idx="3"/>
                <a:endCxn id="157" idx="1"/>
              </p:cNvCxnSpPr>
              <p:nvPr/>
            </p:nvCxnSpPr>
            <p:spPr bwMode="auto">
              <a:xfrm>
                <a:off x="1749550" y="3913649"/>
                <a:ext cx="302170" cy="449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6" name="Text Box 21"/>
              <p:cNvSpPr txBox="1">
                <a:spLocks noChangeArrowheads="1"/>
              </p:cNvSpPr>
              <p:nvPr/>
            </p:nvSpPr>
            <p:spPr bwMode="auto">
              <a:xfrm>
                <a:off x="539552" y="4434554"/>
                <a:ext cx="3603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157" name="AutoShape 5"/>
              <p:cNvSpPr>
                <a:spLocks noChangeArrowheads="1"/>
              </p:cNvSpPr>
              <p:nvPr/>
            </p:nvSpPr>
            <p:spPr bwMode="auto">
              <a:xfrm>
                <a:off x="2051720" y="3305213"/>
                <a:ext cx="1411200" cy="122586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What is your level of independent certification (rolling 12-month average) or other form of proof?</a:t>
                </a:r>
              </a:p>
            </p:txBody>
          </p:sp>
        </p:grpSp>
        <p:cxnSp>
          <p:nvCxnSpPr>
            <p:cNvPr id="75" name="Straight Arrow Connector 74"/>
            <p:cNvCxnSpPr>
              <a:stCxn id="157" idx="3"/>
              <a:endCxn id="99" idx="1"/>
            </p:cNvCxnSpPr>
            <p:nvPr/>
          </p:nvCxnSpPr>
          <p:spPr bwMode="auto">
            <a:xfrm flipV="1">
              <a:off x="3428860" y="3182266"/>
              <a:ext cx="378277" cy="67964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Straight Arrow Connector 82"/>
            <p:cNvCxnSpPr>
              <a:stCxn id="157" idx="3"/>
              <a:endCxn id="100" idx="1"/>
            </p:cNvCxnSpPr>
            <p:nvPr/>
          </p:nvCxnSpPr>
          <p:spPr bwMode="auto">
            <a:xfrm flipV="1">
              <a:off x="3428860" y="3587271"/>
              <a:ext cx="378277" cy="274643"/>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7" name="Straight Arrow Connector 96"/>
            <p:cNvCxnSpPr>
              <a:stCxn id="157" idx="3"/>
              <a:endCxn id="103" idx="1"/>
            </p:cNvCxnSpPr>
            <p:nvPr/>
          </p:nvCxnSpPr>
          <p:spPr bwMode="auto">
            <a:xfrm>
              <a:off x="3428860" y="3861914"/>
              <a:ext cx="378277" cy="18051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9" name="AutoShape 44"/>
            <p:cNvSpPr>
              <a:spLocks noChangeArrowheads="1"/>
            </p:cNvSpPr>
            <p:nvPr/>
          </p:nvSpPr>
          <p:spPr bwMode="auto">
            <a:xfrm>
              <a:off x="3807137" y="3037545"/>
              <a:ext cx="1080000"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90 - 100%</a:t>
              </a:r>
            </a:p>
          </p:txBody>
        </p:sp>
        <p:sp>
          <p:nvSpPr>
            <p:cNvPr id="100" name="AutoShape 44"/>
            <p:cNvSpPr>
              <a:spLocks noChangeArrowheads="1"/>
            </p:cNvSpPr>
            <p:nvPr/>
          </p:nvSpPr>
          <p:spPr bwMode="auto">
            <a:xfrm>
              <a:off x="3807137" y="3442550"/>
              <a:ext cx="1080000"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75-89%</a:t>
              </a:r>
            </a:p>
          </p:txBody>
        </p:sp>
        <p:sp>
          <p:nvSpPr>
            <p:cNvPr id="103" name="AutoShape 44"/>
            <p:cNvSpPr>
              <a:spLocks noChangeArrowheads="1"/>
            </p:cNvSpPr>
            <p:nvPr/>
          </p:nvSpPr>
          <p:spPr bwMode="auto">
            <a:xfrm>
              <a:off x="3807137" y="3897708"/>
              <a:ext cx="1080000"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50-74%</a:t>
              </a:r>
            </a:p>
          </p:txBody>
        </p:sp>
        <p:cxnSp>
          <p:nvCxnSpPr>
            <p:cNvPr id="104" name="Straight Arrow Connector 103"/>
            <p:cNvCxnSpPr>
              <a:stCxn id="103" idx="3"/>
            </p:cNvCxnSpPr>
            <p:nvPr/>
          </p:nvCxnSpPr>
          <p:spPr bwMode="auto">
            <a:xfrm>
              <a:off x="4887137" y="4042429"/>
              <a:ext cx="227144" cy="874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Straight Arrow Connector 105"/>
            <p:cNvCxnSpPr>
              <a:stCxn id="100" idx="3"/>
            </p:cNvCxnSpPr>
            <p:nvPr/>
          </p:nvCxnSpPr>
          <p:spPr bwMode="auto">
            <a:xfrm>
              <a:off x="4887137" y="3587271"/>
              <a:ext cx="227144" cy="8513"/>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9" name="Straight Arrow Connector 108"/>
            <p:cNvCxnSpPr>
              <a:stCxn id="99" idx="3"/>
            </p:cNvCxnSpPr>
            <p:nvPr/>
          </p:nvCxnSpPr>
          <p:spPr bwMode="auto">
            <a:xfrm>
              <a:off x="4887137" y="3182266"/>
              <a:ext cx="226867" cy="587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0" name="Straight Arrow Connector 109"/>
            <p:cNvCxnSpPr>
              <a:stCxn id="157" idx="3"/>
              <a:endCxn id="112" idx="1"/>
            </p:cNvCxnSpPr>
            <p:nvPr/>
          </p:nvCxnSpPr>
          <p:spPr bwMode="auto">
            <a:xfrm>
              <a:off x="3428860" y="3861914"/>
              <a:ext cx="389227" cy="62924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 name="AutoShape 44"/>
            <p:cNvSpPr>
              <a:spLocks noChangeArrowheads="1"/>
            </p:cNvSpPr>
            <p:nvPr/>
          </p:nvSpPr>
          <p:spPr bwMode="auto">
            <a:xfrm>
              <a:off x="3818087" y="4346434"/>
              <a:ext cx="1080000" cy="289441"/>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100" b="0" dirty="0">
                  <a:solidFill>
                    <a:schemeClr val="tx1"/>
                  </a:solidFill>
                  <a:cs typeface="Arial" panose="020B0604020202020204" pitchFamily="34" charset="0"/>
                </a:rPr>
                <a:t>&lt;50%</a:t>
              </a:r>
            </a:p>
          </p:txBody>
        </p:sp>
        <p:cxnSp>
          <p:nvCxnSpPr>
            <p:cNvPr id="121" name="Straight Arrow Connector 120"/>
            <p:cNvCxnSpPr>
              <a:stCxn id="112" idx="3"/>
            </p:cNvCxnSpPr>
            <p:nvPr/>
          </p:nvCxnSpPr>
          <p:spPr bwMode="auto">
            <a:xfrm>
              <a:off x="4898087" y="4491155"/>
              <a:ext cx="227144" cy="874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3" name="Elbow Connector 107"/>
            <p:cNvCxnSpPr>
              <a:stCxn id="153" idx="2"/>
            </p:cNvCxnSpPr>
            <p:nvPr/>
          </p:nvCxnSpPr>
          <p:spPr>
            <a:xfrm rot="16200000" flipH="1">
              <a:off x="2695645" y="2517889"/>
              <a:ext cx="667322" cy="4197671"/>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12EF92F0-8F26-4806-902F-7503DB69363B}"/>
                </a:ext>
              </a:extLst>
            </p:cNvPr>
            <p:cNvGrpSpPr/>
            <p:nvPr/>
          </p:nvGrpSpPr>
          <p:grpSpPr>
            <a:xfrm>
              <a:off x="6165646" y="1547334"/>
              <a:ext cx="1630667" cy="3753874"/>
              <a:chOff x="6165646" y="1547334"/>
              <a:chExt cx="1630667" cy="3753874"/>
            </a:xfrm>
          </p:grpSpPr>
          <p:sp>
            <p:nvSpPr>
              <p:cNvPr id="71" name="AutoShape 59"/>
              <p:cNvSpPr>
                <a:spLocks noChangeArrowheads="1"/>
              </p:cNvSpPr>
              <p:nvPr/>
            </p:nvSpPr>
            <p:spPr bwMode="auto">
              <a:xfrm>
                <a:off x="6490217" y="4797152"/>
                <a:ext cx="1080000" cy="306467"/>
              </a:xfrm>
              <a:prstGeom prst="flowChartAlternateProcess">
                <a:avLst/>
              </a:prstGeom>
              <a:solidFill>
                <a:srgbClr val="FF3B3B"/>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0</a:t>
                </a:r>
              </a:p>
            </p:txBody>
          </p:sp>
          <p:sp>
            <p:nvSpPr>
              <p:cNvPr id="98" name="AutoShape 59"/>
              <p:cNvSpPr>
                <a:spLocks noChangeArrowheads="1"/>
              </p:cNvSpPr>
              <p:nvPr/>
            </p:nvSpPr>
            <p:spPr bwMode="auto">
              <a:xfrm>
                <a:off x="6476356" y="3897943"/>
                <a:ext cx="1080000" cy="306467"/>
              </a:xfrm>
              <a:prstGeom prst="flowChartAlternateProcess">
                <a:avLst/>
              </a:prstGeom>
              <a:solidFill>
                <a:srgbClr val="FFFF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15</a:t>
                </a:r>
              </a:p>
            </p:txBody>
          </p:sp>
          <p:sp>
            <p:nvSpPr>
              <p:cNvPr id="105" name="AutoShape 25"/>
              <p:cNvSpPr>
                <a:spLocks noChangeArrowheads="1"/>
              </p:cNvSpPr>
              <p:nvPr/>
            </p:nvSpPr>
            <p:spPr bwMode="auto">
              <a:xfrm>
                <a:off x="6476356" y="3442550"/>
                <a:ext cx="1080000" cy="306467"/>
              </a:xfrm>
              <a:prstGeom prst="flowChartAlternateProcess">
                <a:avLst/>
              </a:prstGeom>
              <a:solidFill>
                <a:srgbClr val="FFFF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17</a:t>
                </a:r>
              </a:p>
            </p:txBody>
          </p:sp>
          <p:sp>
            <p:nvSpPr>
              <p:cNvPr id="107" name="AutoShape 25"/>
              <p:cNvSpPr>
                <a:spLocks noChangeArrowheads="1"/>
              </p:cNvSpPr>
              <p:nvPr/>
            </p:nvSpPr>
            <p:spPr bwMode="auto">
              <a:xfrm>
                <a:off x="6476079" y="3034908"/>
                <a:ext cx="1080000" cy="306467"/>
              </a:xfrm>
              <a:prstGeom prst="flowChartAlternateProcess">
                <a:avLst/>
              </a:prstGeom>
              <a:solidFill>
                <a:srgbClr val="92D05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18</a:t>
                </a:r>
              </a:p>
            </p:txBody>
          </p:sp>
          <p:sp>
            <p:nvSpPr>
              <p:cNvPr id="111" name="AutoShape 59"/>
              <p:cNvSpPr>
                <a:spLocks noChangeArrowheads="1"/>
              </p:cNvSpPr>
              <p:nvPr/>
            </p:nvSpPr>
            <p:spPr bwMode="auto">
              <a:xfrm>
                <a:off x="6487306" y="4346669"/>
                <a:ext cx="1080000" cy="306467"/>
              </a:xfrm>
              <a:prstGeom prst="flowChartAlternateProcess">
                <a:avLst/>
              </a:prstGeom>
              <a:solidFill>
                <a:srgbClr val="FFC0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11</a:t>
                </a:r>
              </a:p>
            </p:txBody>
          </p:sp>
          <p:sp>
            <p:nvSpPr>
              <p:cNvPr id="144" name="Rounded Rectangle 143"/>
              <p:cNvSpPr/>
              <p:nvPr/>
            </p:nvSpPr>
            <p:spPr>
              <a:xfrm>
                <a:off x="6346196" y="1547334"/>
                <a:ext cx="1296144" cy="3753874"/>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AutoShape 25"/>
              <p:cNvSpPr>
                <a:spLocks noChangeArrowheads="1"/>
              </p:cNvSpPr>
              <p:nvPr/>
            </p:nvSpPr>
            <p:spPr bwMode="auto">
              <a:xfrm>
                <a:off x="6476079" y="2592096"/>
                <a:ext cx="1080000" cy="306467"/>
              </a:xfrm>
              <a:prstGeom prst="flowChartAlternateProcess">
                <a:avLst/>
              </a:prstGeom>
              <a:solidFill>
                <a:srgbClr val="92D05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20</a:t>
                </a:r>
              </a:p>
            </p:txBody>
          </p:sp>
          <p:sp>
            <p:nvSpPr>
              <p:cNvPr id="150" name="TextBox 149"/>
              <p:cNvSpPr txBox="1"/>
              <p:nvPr/>
            </p:nvSpPr>
            <p:spPr>
              <a:xfrm>
                <a:off x="6165646" y="1599456"/>
                <a:ext cx="1630667" cy="938719"/>
              </a:xfrm>
              <a:prstGeom prst="rect">
                <a:avLst/>
              </a:prstGeom>
              <a:noFill/>
            </p:spPr>
            <p:txBody>
              <a:bodyPr wrap="square" rtlCol="0">
                <a:spAutoFit/>
              </a:bodyPr>
              <a:lstStyle/>
              <a:p>
                <a:pPr algn="ctr"/>
                <a:r>
                  <a:rPr lang="en-GB" sz="1100" dirty="0">
                    <a:latin typeface="Arial" pitchFamily="34" charset="0"/>
                    <a:cs typeface="Arial" pitchFamily="34" charset="0"/>
                  </a:rPr>
                  <a:t>Bark &amp; Sawdust</a:t>
                </a:r>
              </a:p>
              <a:p>
                <a:pPr algn="ctr"/>
                <a:r>
                  <a:rPr lang="en-GB" sz="1100" dirty="0">
                    <a:latin typeface="Arial" pitchFamily="34" charset="0"/>
                    <a:cs typeface="Arial" pitchFamily="34" charset="0"/>
                  </a:rPr>
                  <a:t>7% &amp; 12.5% impact</a:t>
                </a:r>
              </a:p>
              <a:p>
                <a:pPr algn="ctr"/>
                <a:r>
                  <a:rPr lang="en-GB" sz="1100" dirty="0">
                    <a:latin typeface="Arial" pitchFamily="34" charset="0"/>
                    <a:cs typeface="Arial" pitchFamily="34" charset="0"/>
                  </a:rPr>
                  <a:t>Biochar from woodchips</a:t>
                </a:r>
              </a:p>
              <a:p>
                <a:pPr algn="ctr"/>
                <a:r>
                  <a:rPr lang="en-GB" sz="1100" dirty="0">
                    <a:latin typeface="Arial" pitchFamily="34" charset="0"/>
                    <a:cs typeface="Arial" pitchFamily="34" charset="0"/>
                  </a:rPr>
                  <a:t>8.8% impact</a:t>
                </a:r>
              </a:p>
            </p:txBody>
          </p:sp>
        </p:grpSp>
        <p:grpSp>
          <p:nvGrpSpPr>
            <p:cNvPr id="7" name="Group 6">
              <a:extLst>
                <a:ext uri="{FF2B5EF4-FFF2-40B4-BE49-F238E27FC236}">
                  <a16:creationId xmlns:a16="http://schemas.microsoft.com/office/drawing/2014/main" id="{5B58B86A-DB10-4BB7-9E45-83C3CBCB62DF}"/>
                </a:ext>
              </a:extLst>
            </p:cNvPr>
            <p:cNvGrpSpPr/>
            <p:nvPr/>
          </p:nvGrpSpPr>
          <p:grpSpPr>
            <a:xfrm>
              <a:off x="7687022" y="1547334"/>
              <a:ext cx="1296144" cy="3756432"/>
              <a:chOff x="7687022" y="1547334"/>
              <a:chExt cx="1296144" cy="3756432"/>
            </a:xfrm>
          </p:grpSpPr>
          <p:sp>
            <p:nvSpPr>
              <p:cNvPr id="136" name="AutoShape 59"/>
              <p:cNvSpPr>
                <a:spLocks noChangeArrowheads="1"/>
              </p:cNvSpPr>
              <p:nvPr/>
            </p:nvSpPr>
            <p:spPr bwMode="auto">
              <a:xfrm>
                <a:off x="7785483" y="3897943"/>
                <a:ext cx="1080000" cy="306467"/>
              </a:xfrm>
              <a:prstGeom prst="flowChartAlternateProcess">
                <a:avLst/>
              </a:prstGeom>
              <a:solidFill>
                <a:srgbClr val="FFFF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13</a:t>
                </a:r>
              </a:p>
            </p:txBody>
          </p:sp>
          <p:sp>
            <p:nvSpPr>
              <p:cNvPr id="137" name="AutoShape 25"/>
              <p:cNvSpPr>
                <a:spLocks noChangeArrowheads="1"/>
              </p:cNvSpPr>
              <p:nvPr/>
            </p:nvSpPr>
            <p:spPr bwMode="auto">
              <a:xfrm>
                <a:off x="7785483" y="3442550"/>
                <a:ext cx="1080000" cy="306467"/>
              </a:xfrm>
              <a:prstGeom prst="flowChartAlternateProcess">
                <a:avLst/>
              </a:prstGeom>
              <a:solidFill>
                <a:srgbClr val="FFFF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15</a:t>
                </a:r>
              </a:p>
            </p:txBody>
          </p:sp>
          <p:sp>
            <p:nvSpPr>
              <p:cNvPr id="138" name="AutoShape 25"/>
              <p:cNvSpPr>
                <a:spLocks noChangeArrowheads="1"/>
              </p:cNvSpPr>
              <p:nvPr/>
            </p:nvSpPr>
            <p:spPr bwMode="auto">
              <a:xfrm>
                <a:off x="7785206" y="3034908"/>
                <a:ext cx="1080000" cy="306467"/>
              </a:xfrm>
              <a:prstGeom prst="flowChartAlternateProcess">
                <a:avLst/>
              </a:prstGeom>
              <a:solidFill>
                <a:srgbClr val="92D05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18</a:t>
                </a:r>
              </a:p>
            </p:txBody>
          </p:sp>
          <p:sp>
            <p:nvSpPr>
              <p:cNvPr id="139" name="AutoShape 59"/>
              <p:cNvSpPr>
                <a:spLocks noChangeArrowheads="1"/>
              </p:cNvSpPr>
              <p:nvPr/>
            </p:nvSpPr>
            <p:spPr bwMode="auto">
              <a:xfrm>
                <a:off x="7796433" y="4346669"/>
                <a:ext cx="1080000" cy="306467"/>
              </a:xfrm>
              <a:prstGeom prst="flowChartAlternateProcess">
                <a:avLst/>
              </a:prstGeom>
              <a:solidFill>
                <a:srgbClr val="FFC0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9</a:t>
                </a:r>
              </a:p>
            </p:txBody>
          </p:sp>
          <p:sp>
            <p:nvSpPr>
              <p:cNvPr id="142" name="AutoShape 59"/>
              <p:cNvSpPr>
                <a:spLocks noChangeArrowheads="1"/>
              </p:cNvSpPr>
              <p:nvPr/>
            </p:nvSpPr>
            <p:spPr bwMode="auto">
              <a:xfrm>
                <a:off x="7796433" y="4797152"/>
                <a:ext cx="1080000" cy="306467"/>
              </a:xfrm>
              <a:prstGeom prst="flowChartAlternateProcess">
                <a:avLst/>
              </a:prstGeom>
              <a:solidFill>
                <a:srgbClr val="FF3B3B"/>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0</a:t>
                </a:r>
              </a:p>
            </p:txBody>
          </p:sp>
          <p:sp>
            <p:nvSpPr>
              <p:cNvPr id="146" name="Rounded Rectangle 145"/>
              <p:cNvSpPr/>
              <p:nvPr/>
            </p:nvSpPr>
            <p:spPr>
              <a:xfrm>
                <a:off x="7687022" y="1547334"/>
                <a:ext cx="1296144" cy="3756432"/>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AutoShape 25"/>
              <p:cNvSpPr>
                <a:spLocks noChangeArrowheads="1"/>
              </p:cNvSpPr>
              <p:nvPr/>
            </p:nvSpPr>
            <p:spPr bwMode="auto">
              <a:xfrm>
                <a:off x="7796313" y="2592096"/>
                <a:ext cx="1080000" cy="306467"/>
              </a:xfrm>
              <a:prstGeom prst="flowChartAlternateProcess">
                <a:avLst/>
              </a:prstGeom>
              <a:solidFill>
                <a:srgbClr val="92D05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20</a:t>
                </a:r>
              </a:p>
            </p:txBody>
          </p:sp>
          <p:sp>
            <p:nvSpPr>
              <p:cNvPr id="151" name="TextBox 150"/>
              <p:cNvSpPr txBox="1"/>
              <p:nvPr/>
            </p:nvSpPr>
            <p:spPr>
              <a:xfrm>
                <a:off x="7864182" y="1589565"/>
                <a:ext cx="922048" cy="430887"/>
              </a:xfrm>
              <a:prstGeom prst="rect">
                <a:avLst/>
              </a:prstGeom>
              <a:noFill/>
            </p:spPr>
            <p:txBody>
              <a:bodyPr wrap="none" rtlCol="0">
                <a:spAutoFit/>
              </a:bodyPr>
              <a:lstStyle/>
              <a:p>
                <a:pPr algn="ctr"/>
                <a:r>
                  <a:rPr lang="en-GB" sz="1100" dirty="0">
                    <a:latin typeface="Arial" pitchFamily="34" charset="0"/>
                    <a:cs typeface="Arial" pitchFamily="34" charset="0"/>
                  </a:rPr>
                  <a:t>Wood chips</a:t>
                </a:r>
              </a:p>
              <a:p>
                <a:pPr algn="ctr"/>
                <a:r>
                  <a:rPr lang="en-GB" sz="1100" dirty="0">
                    <a:latin typeface="Arial" pitchFamily="34" charset="0"/>
                    <a:cs typeface="Arial" pitchFamily="34" charset="0"/>
                  </a:rPr>
                  <a:t>25% impact</a:t>
                </a:r>
              </a:p>
            </p:txBody>
          </p:sp>
        </p:grpSp>
        <p:sp>
          <p:nvSpPr>
            <p:cNvPr id="45" name="TextBox 44"/>
            <p:cNvSpPr txBox="1"/>
            <p:nvPr/>
          </p:nvSpPr>
          <p:spPr>
            <a:xfrm>
              <a:off x="260555" y="4973107"/>
              <a:ext cx="4637532" cy="430887"/>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a:t>
              </a:r>
              <a:r>
                <a:rPr lang="en-GB" sz="1100" u="sng" dirty="0">
                  <a:latin typeface="Arial" panose="020B0604020202020204" pitchFamily="34" charset="0"/>
                  <a:cs typeface="Arial" panose="020B0604020202020204" pitchFamily="34" charset="0"/>
                </a:rPr>
                <a:t>Prove</a:t>
              </a:r>
              <a:r>
                <a:rPr lang="en-GB" sz="1100" dirty="0">
                  <a:latin typeface="Arial" panose="020B0604020202020204" pitchFamily="34" charset="0"/>
                  <a:cs typeface="Arial" panose="020B0604020202020204" pitchFamily="34" charset="0"/>
                </a:rPr>
                <a:t> to the satisfaction of the auditor that the documentary evidence is acceptable, with reference to the technical committee if necessary</a:t>
              </a:r>
            </a:p>
          </p:txBody>
        </p:sp>
        <p:grpSp>
          <p:nvGrpSpPr>
            <p:cNvPr id="9" name="Group 8">
              <a:extLst>
                <a:ext uri="{FF2B5EF4-FFF2-40B4-BE49-F238E27FC236}">
                  <a16:creationId xmlns:a16="http://schemas.microsoft.com/office/drawing/2014/main" id="{C8D9A7B9-035A-4281-8A34-B1C0CA7E2261}"/>
                </a:ext>
              </a:extLst>
            </p:cNvPr>
            <p:cNvGrpSpPr/>
            <p:nvPr/>
          </p:nvGrpSpPr>
          <p:grpSpPr>
            <a:xfrm>
              <a:off x="5022221" y="1547334"/>
              <a:ext cx="1296144" cy="3753874"/>
              <a:chOff x="5022221" y="1547334"/>
              <a:chExt cx="1296144" cy="3753874"/>
            </a:xfrm>
          </p:grpSpPr>
          <p:sp>
            <p:nvSpPr>
              <p:cNvPr id="49" name="AutoShape 59">
                <a:extLst>
                  <a:ext uri="{FF2B5EF4-FFF2-40B4-BE49-F238E27FC236}">
                    <a16:creationId xmlns:a16="http://schemas.microsoft.com/office/drawing/2014/main" id="{6B93B063-B767-4D82-9BB8-F605B6243C35}"/>
                  </a:ext>
                </a:extLst>
              </p:cNvPr>
              <p:cNvSpPr>
                <a:spLocks noChangeArrowheads="1"/>
              </p:cNvSpPr>
              <p:nvPr/>
            </p:nvSpPr>
            <p:spPr bwMode="auto">
              <a:xfrm>
                <a:off x="5166242" y="4797152"/>
                <a:ext cx="1080000" cy="306467"/>
              </a:xfrm>
              <a:prstGeom prst="flowChartAlternateProcess">
                <a:avLst/>
              </a:prstGeom>
              <a:solidFill>
                <a:srgbClr val="FF3B3B"/>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a:spcBef>
                    <a:spcPct val="0"/>
                  </a:spcBef>
                  <a:buSzTx/>
                  <a:buNone/>
                </a:pPr>
                <a:r>
                  <a:rPr lang="en-GB" sz="1200" dirty="0"/>
                  <a:t>0</a:t>
                </a:r>
              </a:p>
            </p:txBody>
          </p:sp>
          <p:sp>
            <p:nvSpPr>
              <p:cNvPr id="50" name="AutoShape 59">
                <a:extLst>
                  <a:ext uri="{FF2B5EF4-FFF2-40B4-BE49-F238E27FC236}">
                    <a16:creationId xmlns:a16="http://schemas.microsoft.com/office/drawing/2014/main" id="{3E4E5CDC-529F-4504-8A0B-43EF6D38227B}"/>
                  </a:ext>
                </a:extLst>
              </p:cNvPr>
              <p:cNvSpPr>
                <a:spLocks noChangeArrowheads="1"/>
              </p:cNvSpPr>
              <p:nvPr/>
            </p:nvSpPr>
            <p:spPr bwMode="auto">
              <a:xfrm>
                <a:off x="5152381" y="3897943"/>
                <a:ext cx="1080000" cy="306467"/>
              </a:xfrm>
              <a:prstGeom prst="flowChartAlternateProcess">
                <a:avLst/>
              </a:prstGeom>
              <a:solidFill>
                <a:srgbClr val="FFFF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16</a:t>
                </a:r>
              </a:p>
            </p:txBody>
          </p:sp>
          <p:sp>
            <p:nvSpPr>
              <p:cNvPr id="51" name="AutoShape 25">
                <a:extLst>
                  <a:ext uri="{FF2B5EF4-FFF2-40B4-BE49-F238E27FC236}">
                    <a16:creationId xmlns:a16="http://schemas.microsoft.com/office/drawing/2014/main" id="{A1028EEE-09CB-44A5-A52D-C06537E25C1E}"/>
                  </a:ext>
                </a:extLst>
              </p:cNvPr>
              <p:cNvSpPr>
                <a:spLocks noChangeArrowheads="1"/>
              </p:cNvSpPr>
              <p:nvPr/>
            </p:nvSpPr>
            <p:spPr bwMode="auto">
              <a:xfrm>
                <a:off x="5152381" y="3442550"/>
                <a:ext cx="1080000" cy="306467"/>
              </a:xfrm>
              <a:prstGeom prst="flowChartAlternateProcess">
                <a:avLst/>
              </a:prstGeom>
              <a:solidFill>
                <a:srgbClr val="92D05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18</a:t>
                </a:r>
              </a:p>
            </p:txBody>
          </p:sp>
          <p:sp>
            <p:nvSpPr>
              <p:cNvPr id="52" name="AutoShape 25">
                <a:extLst>
                  <a:ext uri="{FF2B5EF4-FFF2-40B4-BE49-F238E27FC236}">
                    <a16:creationId xmlns:a16="http://schemas.microsoft.com/office/drawing/2014/main" id="{AA6243FC-3DD5-4A26-9FF6-DBA757490530}"/>
                  </a:ext>
                </a:extLst>
              </p:cNvPr>
              <p:cNvSpPr>
                <a:spLocks noChangeArrowheads="1"/>
              </p:cNvSpPr>
              <p:nvPr/>
            </p:nvSpPr>
            <p:spPr bwMode="auto">
              <a:xfrm>
                <a:off x="5152104" y="3034908"/>
                <a:ext cx="1080000" cy="306467"/>
              </a:xfrm>
              <a:prstGeom prst="flowChartAlternateProcess">
                <a:avLst/>
              </a:prstGeom>
              <a:solidFill>
                <a:srgbClr val="92D05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19</a:t>
                </a:r>
              </a:p>
            </p:txBody>
          </p:sp>
          <p:sp>
            <p:nvSpPr>
              <p:cNvPr id="53" name="AutoShape 59">
                <a:extLst>
                  <a:ext uri="{FF2B5EF4-FFF2-40B4-BE49-F238E27FC236}">
                    <a16:creationId xmlns:a16="http://schemas.microsoft.com/office/drawing/2014/main" id="{72BA509C-7CE2-4BEC-9192-2B9AAA2BA6F8}"/>
                  </a:ext>
                </a:extLst>
              </p:cNvPr>
              <p:cNvSpPr>
                <a:spLocks noChangeArrowheads="1"/>
              </p:cNvSpPr>
              <p:nvPr/>
            </p:nvSpPr>
            <p:spPr bwMode="auto">
              <a:xfrm>
                <a:off x="5166242" y="4346669"/>
                <a:ext cx="1080000" cy="306467"/>
              </a:xfrm>
              <a:prstGeom prst="flowChartAlternateProcess">
                <a:avLst/>
              </a:prstGeom>
              <a:solidFill>
                <a:srgbClr val="FFC0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11</a:t>
                </a:r>
              </a:p>
            </p:txBody>
          </p:sp>
          <p:sp>
            <p:nvSpPr>
              <p:cNvPr id="54" name="Rounded Rectangle 143">
                <a:extLst>
                  <a:ext uri="{FF2B5EF4-FFF2-40B4-BE49-F238E27FC236}">
                    <a16:creationId xmlns:a16="http://schemas.microsoft.com/office/drawing/2014/main" id="{06B6984F-D6E9-408E-A9ED-8F4EDDF2AE4F}"/>
                  </a:ext>
                </a:extLst>
              </p:cNvPr>
              <p:cNvSpPr/>
              <p:nvPr/>
            </p:nvSpPr>
            <p:spPr>
              <a:xfrm>
                <a:off x="5022221" y="1547334"/>
                <a:ext cx="1296144" cy="3753874"/>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AutoShape 25">
                <a:extLst>
                  <a:ext uri="{FF2B5EF4-FFF2-40B4-BE49-F238E27FC236}">
                    <a16:creationId xmlns:a16="http://schemas.microsoft.com/office/drawing/2014/main" id="{BA857615-4F17-4348-9F1A-5ED882216104}"/>
                  </a:ext>
                </a:extLst>
              </p:cNvPr>
              <p:cNvSpPr>
                <a:spLocks noChangeArrowheads="1"/>
              </p:cNvSpPr>
              <p:nvPr/>
            </p:nvSpPr>
            <p:spPr bwMode="auto">
              <a:xfrm>
                <a:off x="5152104" y="2592096"/>
                <a:ext cx="1080000" cy="306467"/>
              </a:xfrm>
              <a:prstGeom prst="flowChartAlternateProcess">
                <a:avLst/>
              </a:prstGeom>
              <a:solidFill>
                <a:srgbClr val="92D05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20</a:t>
                </a:r>
              </a:p>
            </p:txBody>
          </p:sp>
          <p:sp>
            <p:nvSpPr>
              <p:cNvPr id="56" name="TextBox 55">
                <a:extLst>
                  <a:ext uri="{FF2B5EF4-FFF2-40B4-BE49-F238E27FC236}">
                    <a16:creationId xmlns:a16="http://schemas.microsoft.com/office/drawing/2014/main" id="{930E2CD5-815E-4BED-A34C-32689659054F}"/>
                  </a:ext>
                </a:extLst>
              </p:cNvPr>
              <p:cNvSpPr txBox="1"/>
              <p:nvPr/>
            </p:nvSpPr>
            <p:spPr>
              <a:xfrm>
                <a:off x="5084409" y="1647104"/>
                <a:ext cx="1188146" cy="769441"/>
              </a:xfrm>
              <a:prstGeom prst="rect">
                <a:avLst/>
              </a:prstGeom>
              <a:noFill/>
            </p:spPr>
            <p:txBody>
              <a:bodyPr wrap="none" rtlCol="0">
                <a:spAutoFit/>
              </a:bodyPr>
              <a:lstStyle/>
              <a:p>
                <a:pPr algn="ctr"/>
                <a:r>
                  <a:rPr lang="en-GB" sz="1100" dirty="0">
                    <a:latin typeface="Arial" pitchFamily="34" charset="0"/>
                    <a:cs typeface="Arial" pitchFamily="34" charset="0"/>
                  </a:rPr>
                  <a:t>Biochar from </a:t>
                </a:r>
              </a:p>
              <a:p>
                <a:pPr algn="ctr"/>
                <a:r>
                  <a:rPr lang="en-GB" sz="1100" dirty="0">
                    <a:latin typeface="Arial" pitchFamily="34" charset="0"/>
                    <a:cs typeface="Arial" pitchFamily="34" charset="0"/>
                  </a:rPr>
                  <a:t>Bark &amp; Sawdust</a:t>
                </a:r>
              </a:p>
              <a:p>
                <a:pPr algn="ctr"/>
                <a:r>
                  <a:rPr lang="en-GB" sz="1100" dirty="0">
                    <a:latin typeface="Arial" pitchFamily="34" charset="0"/>
                    <a:cs typeface="Arial" pitchFamily="34" charset="0"/>
                  </a:rPr>
                  <a:t>2.5% &amp; 4.4% </a:t>
                </a:r>
              </a:p>
              <a:p>
                <a:pPr algn="ctr"/>
                <a:r>
                  <a:rPr lang="en-GB" sz="1100" dirty="0">
                    <a:latin typeface="Arial" pitchFamily="34" charset="0"/>
                    <a:cs typeface="Arial" pitchFamily="34" charset="0"/>
                  </a:rPr>
                  <a:t>impact</a:t>
                </a:r>
              </a:p>
            </p:txBody>
          </p:sp>
        </p:grpSp>
      </p:grpSp>
    </p:spTree>
    <p:extLst>
      <p:ext uri="{BB962C8B-B14F-4D97-AF65-F5344CB8AC3E}">
        <p14:creationId xmlns:p14="http://schemas.microsoft.com/office/powerpoint/2010/main" val="2807250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35903"/>
            <a:ext cx="8229600" cy="724092"/>
          </a:xfrm>
        </p:spPr>
        <p:txBody>
          <a:bodyPr>
            <a:normAutofit/>
          </a:bodyPr>
          <a:lstStyle/>
          <a:p>
            <a:r>
              <a:rPr lang="en-GB" sz="4000" dirty="0"/>
              <a:t>Habitat and Biodiversity – Minerals</a:t>
            </a:r>
          </a:p>
        </p:txBody>
      </p:sp>
      <p:grpSp>
        <p:nvGrpSpPr>
          <p:cNvPr id="80" name="Group 79"/>
          <p:cNvGrpSpPr/>
          <p:nvPr/>
        </p:nvGrpSpPr>
        <p:grpSpPr>
          <a:xfrm>
            <a:off x="2405591" y="855984"/>
            <a:ext cx="7334059" cy="5993397"/>
            <a:chOff x="881590" y="855983"/>
            <a:chExt cx="7334059" cy="5993397"/>
          </a:xfrm>
        </p:grpSpPr>
        <p:grpSp>
          <p:nvGrpSpPr>
            <p:cNvPr id="75" name="Group 74"/>
            <p:cNvGrpSpPr/>
            <p:nvPr/>
          </p:nvGrpSpPr>
          <p:grpSpPr>
            <a:xfrm>
              <a:off x="897632" y="855983"/>
              <a:ext cx="7274768" cy="5273317"/>
              <a:chOff x="222557" y="1043735"/>
              <a:chExt cx="7274768" cy="5273317"/>
            </a:xfrm>
          </p:grpSpPr>
          <p:cxnSp>
            <p:nvCxnSpPr>
              <p:cNvPr id="4" name="AutoShape 3"/>
              <p:cNvCxnSpPr>
                <a:cxnSpLocks noChangeShapeType="1"/>
                <a:stCxn id="6" idx="3"/>
                <a:endCxn id="5" idx="1"/>
              </p:cNvCxnSpPr>
              <p:nvPr/>
            </p:nvCxnSpPr>
            <p:spPr bwMode="auto">
              <a:xfrm flipV="1">
                <a:off x="2132205" y="1296060"/>
                <a:ext cx="370718" cy="1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AutoShape 25"/>
              <p:cNvSpPr>
                <a:spLocks noChangeArrowheads="1"/>
              </p:cNvSpPr>
              <p:nvPr/>
            </p:nvSpPr>
            <p:spPr bwMode="auto">
              <a:xfrm>
                <a:off x="2502923" y="1142826"/>
                <a:ext cx="989013" cy="306467"/>
              </a:xfrm>
              <a:prstGeom prst="flowChartAlternateProcess">
                <a:avLst/>
              </a:prstGeom>
              <a:solidFill>
                <a:srgbClr val="92D05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20</a:t>
                </a:r>
              </a:p>
            </p:txBody>
          </p:sp>
          <p:sp>
            <p:nvSpPr>
              <p:cNvPr id="6" name="AutoShape 5"/>
              <p:cNvSpPr>
                <a:spLocks noChangeArrowheads="1"/>
              </p:cNvSpPr>
              <p:nvPr/>
            </p:nvSpPr>
            <p:spPr bwMode="auto">
              <a:xfrm>
                <a:off x="1011430" y="1057860"/>
                <a:ext cx="1120775" cy="476726"/>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050" dirty="0">
                    <a:latin typeface="Arial" panose="020B0604020202020204" pitchFamily="34" charset="0"/>
                  </a:rPr>
                  <a:t>Is the material recycled?</a:t>
                </a:r>
              </a:p>
            </p:txBody>
          </p:sp>
          <p:sp>
            <p:nvSpPr>
              <p:cNvPr id="7" name="Text Box 63"/>
              <p:cNvSpPr txBox="1">
                <a:spLocks noChangeArrowheads="1"/>
              </p:cNvSpPr>
              <p:nvPr/>
            </p:nvSpPr>
            <p:spPr bwMode="auto">
              <a:xfrm>
                <a:off x="2134657" y="1043735"/>
                <a:ext cx="3603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8" name="Text Box 21"/>
              <p:cNvSpPr txBox="1">
                <a:spLocks noChangeArrowheads="1"/>
              </p:cNvSpPr>
              <p:nvPr/>
            </p:nvSpPr>
            <p:spPr bwMode="auto">
              <a:xfrm flipV="1">
                <a:off x="1241308" y="1493785"/>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cxnSp>
            <p:nvCxnSpPr>
              <p:cNvPr id="9" name="Straight Arrow Connector 8"/>
              <p:cNvCxnSpPr>
                <a:stCxn id="6" idx="2"/>
                <a:endCxn id="15" idx="0"/>
              </p:cNvCxnSpPr>
              <p:nvPr/>
            </p:nvCxnSpPr>
            <p:spPr>
              <a:xfrm flipH="1">
                <a:off x="1562726" y="1534586"/>
                <a:ext cx="9092" cy="3080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AutoShape 18"/>
              <p:cNvSpPr>
                <a:spLocks noChangeArrowheads="1"/>
              </p:cNvSpPr>
              <p:nvPr/>
            </p:nvSpPr>
            <p:spPr bwMode="auto">
              <a:xfrm>
                <a:off x="222557" y="1842623"/>
                <a:ext cx="2680338" cy="638473"/>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050" b="0" dirty="0">
                    <a:solidFill>
                      <a:schemeClr val="tx1"/>
                    </a:solidFill>
                  </a:rPr>
                  <a:t>Is the site identified as a local, national or international conservation site or part of a protected landscape?</a:t>
                </a:r>
              </a:p>
            </p:txBody>
          </p:sp>
          <p:cxnSp>
            <p:nvCxnSpPr>
              <p:cNvPr id="16" name="AutoShape 41"/>
              <p:cNvCxnSpPr>
                <a:cxnSpLocks noChangeShapeType="1"/>
                <a:stCxn id="15" idx="3"/>
                <a:endCxn id="17" idx="1"/>
              </p:cNvCxnSpPr>
              <p:nvPr/>
            </p:nvCxnSpPr>
            <p:spPr bwMode="auto">
              <a:xfrm flipV="1">
                <a:off x="2902895" y="2155134"/>
                <a:ext cx="948848" cy="672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18"/>
              <p:cNvSpPr>
                <a:spLocks noChangeArrowheads="1"/>
              </p:cNvSpPr>
              <p:nvPr/>
            </p:nvSpPr>
            <p:spPr bwMode="auto">
              <a:xfrm>
                <a:off x="3851743" y="1835897"/>
                <a:ext cx="3645582" cy="638473"/>
              </a:xfrm>
              <a:prstGeom prst="flowChartAlternateProcess">
                <a:avLst/>
              </a:prstGeom>
              <a:noFill/>
              <a:ln w="9525">
                <a:solidFill>
                  <a:srgbClr val="FF0000"/>
                </a:solidFill>
                <a:miter lim="800000"/>
                <a:headEnd/>
                <a:tailEnd/>
              </a:ln>
              <a:effec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050" b="0" dirty="0">
                    <a:solidFill>
                      <a:srgbClr val="FF0000"/>
                    </a:solidFill>
                  </a:rPr>
                  <a:t>Any material from this site (or product containing this material) cannot meet the schemes definition of responsible no matter what it scores on other criteria</a:t>
                </a:r>
              </a:p>
            </p:txBody>
          </p:sp>
          <p:sp>
            <p:nvSpPr>
              <p:cNvPr id="18" name="Text Box 12"/>
              <p:cNvSpPr txBox="1">
                <a:spLocks noChangeArrowheads="1"/>
              </p:cNvSpPr>
              <p:nvPr/>
            </p:nvSpPr>
            <p:spPr bwMode="auto">
              <a:xfrm>
                <a:off x="3157774" y="1881982"/>
                <a:ext cx="367084"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cxnSp>
            <p:nvCxnSpPr>
              <p:cNvPr id="13" name="Straight Arrow Connector 12"/>
              <p:cNvCxnSpPr/>
              <p:nvPr/>
            </p:nvCxnSpPr>
            <p:spPr>
              <a:xfrm>
                <a:off x="1562726" y="2481096"/>
                <a:ext cx="0" cy="3254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 Box 21"/>
              <p:cNvSpPr txBox="1">
                <a:spLocks noChangeArrowheads="1"/>
              </p:cNvSpPr>
              <p:nvPr/>
            </p:nvSpPr>
            <p:spPr bwMode="auto">
              <a:xfrm flipV="1">
                <a:off x="1144061" y="2465805"/>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grpSp>
            <p:nvGrpSpPr>
              <p:cNvPr id="25" name="Group 24"/>
              <p:cNvGrpSpPr/>
              <p:nvPr/>
            </p:nvGrpSpPr>
            <p:grpSpPr>
              <a:xfrm>
                <a:off x="222557" y="2783916"/>
                <a:ext cx="6644698" cy="482292"/>
                <a:chOff x="321884" y="2378534"/>
                <a:chExt cx="6644698" cy="482292"/>
              </a:xfrm>
            </p:grpSpPr>
            <p:sp>
              <p:nvSpPr>
                <p:cNvPr id="26" name="AutoShape 5"/>
                <p:cNvSpPr>
                  <a:spLocks noChangeArrowheads="1"/>
                </p:cNvSpPr>
                <p:nvPr/>
              </p:nvSpPr>
              <p:spPr bwMode="auto">
                <a:xfrm>
                  <a:off x="321884" y="2401126"/>
                  <a:ext cx="5204538" cy="459700"/>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Has the rehabilitation or restoration plan been approved by a licencing body or other competent authority</a:t>
                  </a:r>
                  <a:r>
                    <a:rPr lang="en-GB" sz="1050" baseline="30000" dirty="0">
                      <a:latin typeface="Arial" panose="020B0604020202020204" pitchFamily="34" charset="0"/>
                    </a:rPr>
                    <a:t>1</a:t>
                  </a:r>
                  <a:r>
                    <a:rPr lang="en-GB" sz="1050" dirty="0">
                      <a:latin typeface="Arial" panose="020B0604020202020204" pitchFamily="34" charset="0"/>
                    </a:rPr>
                    <a:t>, e.g. statutory conservation body?</a:t>
                  </a:r>
                </a:p>
              </p:txBody>
            </p:sp>
            <p:sp>
              <p:nvSpPr>
                <p:cNvPr id="27" name="AutoShape 25"/>
                <p:cNvSpPr>
                  <a:spLocks noChangeArrowheads="1"/>
                </p:cNvSpPr>
                <p:nvPr/>
              </p:nvSpPr>
              <p:spPr bwMode="auto">
                <a:xfrm>
                  <a:off x="5977569" y="2477742"/>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0</a:t>
                  </a:r>
                </a:p>
              </p:txBody>
            </p:sp>
            <p:cxnSp>
              <p:nvCxnSpPr>
                <p:cNvPr id="28" name="Straight Arrow Connector 27"/>
                <p:cNvCxnSpPr>
                  <a:stCxn id="26" idx="3"/>
                  <a:endCxn id="27" idx="1"/>
                </p:cNvCxnSpPr>
                <p:nvPr/>
              </p:nvCxnSpPr>
              <p:spPr>
                <a:xfrm>
                  <a:off x="5526422" y="2630976"/>
                  <a:ext cx="45114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 Box 21"/>
                <p:cNvSpPr txBox="1">
                  <a:spLocks noChangeArrowheads="1"/>
                </p:cNvSpPr>
                <p:nvPr/>
              </p:nvSpPr>
              <p:spPr bwMode="auto">
                <a:xfrm flipV="1">
                  <a:off x="5569714" y="2378534"/>
                  <a:ext cx="361753" cy="285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grpSp>
          <p:sp>
            <p:nvSpPr>
              <p:cNvPr id="30" name="AutoShape 5"/>
              <p:cNvSpPr>
                <a:spLocks noChangeArrowheads="1"/>
              </p:cNvSpPr>
              <p:nvPr/>
            </p:nvSpPr>
            <p:spPr bwMode="auto">
              <a:xfrm>
                <a:off x="377269" y="3771038"/>
                <a:ext cx="2304256" cy="638473"/>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of the site financially guaranteed</a:t>
                </a:r>
                <a:r>
                  <a:rPr lang="en-GB" sz="1050" baseline="30000" dirty="0">
                    <a:latin typeface="Arial" panose="020B0604020202020204" pitchFamily="34" charset="0"/>
                  </a:rPr>
                  <a:t>2</a:t>
                </a:r>
                <a:r>
                  <a:rPr lang="en-GB" sz="1050" dirty="0">
                    <a:latin typeface="Arial" panose="020B0604020202020204" pitchFamily="34" charset="0"/>
                  </a:rPr>
                  <a:t> with an externally held financial bond?</a:t>
                </a:r>
              </a:p>
            </p:txBody>
          </p:sp>
          <p:sp>
            <p:nvSpPr>
              <p:cNvPr id="31" name="AutoShape 5"/>
              <p:cNvSpPr>
                <a:spLocks noChangeArrowheads="1"/>
              </p:cNvSpPr>
              <p:nvPr/>
            </p:nvSpPr>
            <p:spPr bwMode="auto">
              <a:xfrm>
                <a:off x="371990" y="4859726"/>
                <a:ext cx="2304256" cy="817245"/>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Is restoration of the site financially guaranteed</a:t>
                </a:r>
                <a:r>
                  <a:rPr lang="en-GB" sz="1050" baseline="30000" dirty="0">
                    <a:latin typeface="Arial" panose="020B0604020202020204" pitchFamily="34" charset="0"/>
                  </a:rPr>
                  <a:t>2</a:t>
                </a:r>
                <a:r>
                  <a:rPr lang="en-GB" sz="1050" dirty="0">
                    <a:latin typeface="Arial" panose="020B0604020202020204" pitchFamily="34" charset="0"/>
                  </a:rPr>
                  <a:t> with ring fenced company funds</a:t>
                </a:r>
                <a:r>
                  <a:rPr lang="en-GB" sz="1050" baseline="30000" dirty="0">
                    <a:latin typeface="Arial" panose="020B0604020202020204" pitchFamily="34" charset="0"/>
                  </a:rPr>
                  <a:t>3</a:t>
                </a:r>
                <a:r>
                  <a:rPr lang="en-GB" sz="1050" dirty="0">
                    <a:latin typeface="Arial" panose="020B0604020202020204" pitchFamily="34" charset="0"/>
                  </a:rPr>
                  <a:t> and a clear company policy </a:t>
                </a:r>
              </a:p>
            </p:txBody>
          </p:sp>
          <p:cxnSp>
            <p:nvCxnSpPr>
              <p:cNvPr id="32" name="Straight Arrow Connector 31"/>
              <p:cNvCxnSpPr>
                <a:stCxn id="30" idx="2"/>
                <a:endCxn id="31" idx="0"/>
              </p:cNvCxnSpPr>
              <p:nvPr/>
            </p:nvCxnSpPr>
            <p:spPr>
              <a:xfrm flipH="1">
                <a:off x="1524118" y="4409511"/>
                <a:ext cx="5279" cy="4502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Text Box 21"/>
              <p:cNvSpPr txBox="1">
                <a:spLocks noChangeArrowheads="1"/>
              </p:cNvSpPr>
              <p:nvPr/>
            </p:nvSpPr>
            <p:spPr bwMode="auto">
              <a:xfrm flipV="1">
                <a:off x="1107950" y="4419110"/>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34" name="AutoShape 25"/>
              <p:cNvSpPr>
                <a:spLocks noChangeArrowheads="1"/>
              </p:cNvSpPr>
              <p:nvPr/>
            </p:nvSpPr>
            <p:spPr bwMode="auto">
              <a:xfrm>
                <a:off x="1026031" y="6010585"/>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0</a:t>
                </a:r>
              </a:p>
            </p:txBody>
          </p:sp>
          <p:cxnSp>
            <p:nvCxnSpPr>
              <p:cNvPr id="35" name="Straight Arrow Connector 34"/>
              <p:cNvCxnSpPr>
                <a:stCxn id="31" idx="2"/>
                <a:endCxn id="34" idx="0"/>
              </p:cNvCxnSpPr>
              <p:nvPr/>
            </p:nvCxnSpPr>
            <p:spPr>
              <a:xfrm flipH="1">
                <a:off x="1520538" y="5676971"/>
                <a:ext cx="3580" cy="3336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a:stCxn id="30" idx="3"/>
                <a:endCxn id="51" idx="1"/>
              </p:cNvCxnSpPr>
              <p:nvPr/>
            </p:nvCxnSpPr>
            <p:spPr>
              <a:xfrm flipV="1">
                <a:off x="2681525" y="4084418"/>
                <a:ext cx="431429" cy="58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31" idx="3"/>
                <a:endCxn id="65" idx="1"/>
              </p:cNvCxnSpPr>
              <p:nvPr/>
            </p:nvCxnSpPr>
            <p:spPr>
              <a:xfrm flipV="1">
                <a:off x="2676246" y="5254548"/>
                <a:ext cx="436708" cy="138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 Box 21"/>
              <p:cNvSpPr txBox="1">
                <a:spLocks noChangeArrowheads="1"/>
              </p:cNvSpPr>
              <p:nvPr/>
            </p:nvSpPr>
            <p:spPr bwMode="auto">
              <a:xfrm flipV="1">
                <a:off x="1161966" y="5769260"/>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cxnSp>
            <p:nvCxnSpPr>
              <p:cNvPr id="39" name="Straight Arrow Connector 38"/>
              <p:cNvCxnSpPr>
                <a:endCxn id="30" idx="0"/>
              </p:cNvCxnSpPr>
              <p:nvPr/>
            </p:nvCxnSpPr>
            <p:spPr>
              <a:xfrm>
                <a:off x="1529397" y="3266208"/>
                <a:ext cx="0" cy="50483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1" name="Group 40"/>
              <p:cNvGrpSpPr/>
              <p:nvPr/>
            </p:nvGrpSpPr>
            <p:grpSpPr>
              <a:xfrm>
                <a:off x="3112954" y="3564015"/>
                <a:ext cx="3754301" cy="1028893"/>
                <a:chOff x="1556665" y="3985764"/>
                <a:chExt cx="3754301" cy="1028893"/>
              </a:xfrm>
            </p:grpSpPr>
            <p:cxnSp>
              <p:nvCxnSpPr>
                <p:cNvPr id="42" name="AutoShape 20"/>
                <p:cNvCxnSpPr>
                  <a:cxnSpLocks noChangeShapeType="1"/>
                  <a:stCxn id="51" idx="3"/>
                  <a:endCxn id="52" idx="1"/>
                </p:cNvCxnSpPr>
                <p:nvPr/>
              </p:nvCxnSpPr>
              <p:spPr bwMode="auto">
                <a:xfrm flipV="1">
                  <a:off x="2841395" y="4503671"/>
                  <a:ext cx="221919" cy="249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Straight Arrow Connector 42"/>
                <p:cNvCxnSpPr>
                  <a:stCxn id="51" idx="3"/>
                  <a:endCxn id="50" idx="1"/>
                </p:cNvCxnSpPr>
                <p:nvPr/>
              </p:nvCxnSpPr>
              <p:spPr bwMode="auto">
                <a:xfrm flipV="1">
                  <a:off x="2841395" y="4138998"/>
                  <a:ext cx="221919" cy="36716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Arrow Connector 43"/>
                <p:cNvCxnSpPr>
                  <a:stCxn id="51" idx="3"/>
                  <a:endCxn id="53" idx="1"/>
                </p:cNvCxnSpPr>
                <p:nvPr/>
              </p:nvCxnSpPr>
              <p:spPr>
                <a:xfrm>
                  <a:off x="2841395" y="4506167"/>
                  <a:ext cx="221919" cy="3575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50" idx="3"/>
                  <a:endCxn id="46" idx="1"/>
                </p:cNvCxnSpPr>
                <p:nvPr/>
              </p:nvCxnSpPr>
              <p:spPr>
                <a:xfrm>
                  <a:off x="4118468" y="4138998"/>
                  <a:ext cx="20348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AutoShape 25"/>
                <p:cNvSpPr>
                  <a:spLocks noChangeArrowheads="1"/>
                </p:cNvSpPr>
                <p:nvPr/>
              </p:nvSpPr>
              <p:spPr bwMode="auto">
                <a:xfrm>
                  <a:off x="4321953" y="3985764"/>
                  <a:ext cx="989013" cy="306467"/>
                </a:xfrm>
                <a:prstGeom prst="flowChartAlternateProcess">
                  <a:avLst/>
                </a:prstGeom>
                <a:solidFill>
                  <a:srgbClr val="FFFF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16</a:t>
                  </a:r>
                </a:p>
              </p:txBody>
            </p:sp>
            <p:sp>
              <p:nvSpPr>
                <p:cNvPr id="47" name="AutoShape 25"/>
                <p:cNvSpPr>
                  <a:spLocks noChangeArrowheads="1"/>
                </p:cNvSpPr>
                <p:nvPr/>
              </p:nvSpPr>
              <p:spPr bwMode="auto">
                <a:xfrm>
                  <a:off x="4321953" y="4355102"/>
                  <a:ext cx="989013" cy="306467"/>
                </a:xfrm>
                <a:prstGeom prst="flowChartAlternateProcess">
                  <a:avLst/>
                </a:prstGeom>
                <a:solidFill>
                  <a:srgbClr val="FFC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11</a:t>
                  </a:r>
                </a:p>
              </p:txBody>
            </p:sp>
            <p:sp>
              <p:nvSpPr>
                <p:cNvPr id="49" name="AutoShape 25"/>
                <p:cNvSpPr>
                  <a:spLocks noChangeArrowheads="1"/>
                </p:cNvSpPr>
                <p:nvPr/>
              </p:nvSpPr>
              <p:spPr bwMode="auto">
                <a:xfrm>
                  <a:off x="4321952" y="4708190"/>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0</a:t>
                  </a:r>
                </a:p>
              </p:txBody>
            </p:sp>
            <p:sp>
              <p:nvSpPr>
                <p:cNvPr id="50" name="AutoShape 5"/>
                <p:cNvSpPr>
                  <a:spLocks noChangeArrowheads="1"/>
                </p:cNvSpPr>
                <p:nvPr/>
              </p:nvSpPr>
              <p:spPr bwMode="auto">
                <a:xfrm>
                  <a:off x="3063314" y="3998534"/>
                  <a:ext cx="1055154" cy="28092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&gt;75%</a:t>
                  </a:r>
                </a:p>
              </p:txBody>
            </p:sp>
            <p:sp>
              <p:nvSpPr>
                <p:cNvPr id="51" name="AutoShape 5"/>
                <p:cNvSpPr>
                  <a:spLocks noChangeArrowheads="1"/>
                </p:cNvSpPr>
                <p:nvPr/>
              </p:nvSpPr>
              <p:spPr bwMode="auto">
                <a:xfrm>
                  <a:off x="1556665" y="4008158"/>
                  <a:ext cx="1284730" cy="99601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For what % of the site is biodiversity the primary purpose of restoration?</a:t>
                  </a:r>
                </a:p>
              </p:txBody>
            </p:sp>
            <p:sp>
              <p:nvSpPr>
                <p:cNvPr id="52" name="AutoShape 5"/>
                <p:cNvSpPr>
                  <a:spLocks noChangeArrowheads="1"/>
                </p:cNvSpPr>
                <p:nvPr/>
              </p:nvSpPr>
              <p:spPr bwMode="auto">
                <a:xfrm>
                  <a:off x="3063314" y="4363207"/>
                  <a:ext cx="1055154" cy="28092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50-75%</a:t>
                  </a:r>
                </a:p>
              </p:txBody>
            </p:sp>
            <p:sp>
              <p:nvSpPr>
                <p:cNvPr id="53" name="AutoShape 5"/>
                <p:cNvSpPr>
                  <a:spLocks noChangeArrowheads="1"/>
                </p:cNvSpPr>
                <p:nvPr/>
              </p:nvSpPr>
              <p:spPr bwMode="auto">
                <a:xfrm>
                  <a:off x="3063314" y="4723247"/>
                  <a:ext cx="1055154" cy="28092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&lt;50%</a:t>
                  </a:r>
                </a:p>
              </p:txBody>
            </p:sp>
            <p:cxnSp>
              <p:nvCxnSpPr>
                <p:cNvPr id="54" name="Straight Arrow Connector 53"/>
                <p:cNvCxnSpPr>
                  <a:stCxn id="52" idx="3"/>
                  <a:endCxn id="47" idx="1"/>
                </p:cNvCxnSpPr>
                <p:nvPr/>
              </p:nvCxnSpPr>
              <p:spPr>
                <a:xfrm>
                  <a:off x="4118468" y="4503671"/>
                  <a:ext cx="203485" cy="46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53" idx="3"/>
                  <a:endCxn id="49" idx="1"/>
                </p:cNvCxnSpPr>
                <p:nvPr/>
              </p:nvCxnSpPr>
              <p:spPr>
                <a:xfrm flipV="1">
                  <a:off x="4118468" y="4861424"/>
                  <a:ext cx="203484" cy="22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3112954" y="4734145"/>
                <a:ext cx="3754301" cy="1028893"/>
                <a:chOff x="1556665" y="3985764"/>
                <a:chExt cx="3754301" cy="1028893"/>
              </a:xfrm>
            </p:grpSpPr>
            <p:cxnSp>
              <p:nvCxnSpPr>
                <p:cNvPr id="57" name="AutoShape 20"/>
                <p:cNvCxnSpPr>
                  <a:cxnSpLocks noChangeShapeType="1"/>
                  <a:stCxn id="65" idx="3"/>
                  <a:endCxn id="66" idx="1"/>
                </p:cNvCxnSpPr>
                <p:nvPr/>
              </p:nvCxnSpPr>
              <p:spPr bwMode="auto">
                <a:xfrm flipV="1">
                  <a:off x="2841395" y="4503671"/>
                  <a:ext cx="221919" cy="249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Straight Arrow Connector 57"/>
                <p:cNvCxnSpPr>
                  <a:stCxn id="65" idx="3"/>
                  <a:endCxn id="64" idx="1"/>
                </p:cNvCxnSpPr>
                <p:nvPr/>
              </p:nvCxnSpPr>
              <p:spPr bwMode="auto">
                <a:xfrm flipV="1">
                  <a:off x="2841395" y="4138998"/>
                  <a:ext cx="221919" cy="36716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Arrow Connector 58"/>
                <p:cNvCxnSpPr>
                  <a:stCxn id="65" idx="3"/>
                  <a:endCxn id="67" idx="1"/>
                </p:cNvCxnSpPr>
                <p:nvPr/>
              </p:nvCxnSpPr>
              <p:spPr>
                <a:xfrm>
                  <a:off x="2841395" y="4506167"/>
                  <a:ext cx="221919" cy="3575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64" idx="3"/>
                  <a:endCxn id="61" idx="1"/>
                </p:cNvCxnSpPr>
                <p:nvPr/>
              </p:nvCxnSpPr>
              <p:spPr>
                <a:xfrm>
                  <a:off x="4118468" y="4138998"/>
                  <a:ext cx="20348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AutoShape 25"/>
                <p:cNvSpPr>
                  <a:spLocks noChangeArrowheads="1"/>
                </p:cNvSpPr>
                <p:nvPr/>
              </p:nvSpPr>
              <p:spPr bwMode="auto">
                <a:xfrm>
                  <a:off x="4321953" y="3985764"/>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4</a:t>
                  </a:r>
                </a:p>
              </p:txBody>
            </p:sp>
            <p:sp>
              <p:nvSpPr>
                <p:cNvPr id="62" name="AutoShape 25"/>
                <p:cNvSpPr>
                  <a:spLocks noChangeArrowheads="1"/>
                </p:cNvSpPr>
                <p:nvPr/>
              </p:nvSpPr>
              <p:spPr bwMode="auto">
                <a:xfrm>
                  <a:off x="4321953" y="4355102"/>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3</a:t>
                  </a:r>
                </a:p>
              </p:txBody>
            </p:sp>
            <p:sp>
              <p:nvSpPr>
                <p:cNvPr id="63" name="AutoShape 25"/>
                <p:cNvSpPr>
                  <a:spLocks noChangeArrowheads="1"/>
                </p:cNvSpPr>
                <p:nvPr/>
              </p:nvSpPr>
              <p:spPr bwMode="auto">
                <a:xfrm>
                  <a:off x="4321952" y="4708190"/>
                  <a:ext cx="989013" cy="306467"/>
                </a:xfrm>
                <a:prstGeom prst="flowChartAlternateProcess">
                  <a:avLst/>
                </a:prstGeom>
                <a:solidFill>
                  <a:srgbClr val="FF000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0</a:t>
                  </a:r>
                </a:p>
              </p:txBody>
            </p:sp>
            <p:sp>
              <p:nvSpPr>
                <p:cNvPr id="64" name="AutoShape 5"/>
                <p:cNvSpPr>
                  <a:spLocks noChangeArrowheads="1"/>
                </p:cNvSpPr>
                <p:nvPr/>
              </p:nvSpPr>
              <p:spPr bwMode="auto">
                <a:xfrm>
                  <a:off x="3063314" y="3998534"/>
                  <a:ext cx="1055154" cy="28092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&gt;75%</a:t>
                  </a:r>
                </a:p>
              </p:txBody>
            </p:sp>
            <p:sp>
              <p:nvSpPr>
                <p:cNvPr id="65" name="AutoShape 5"/>
                <p:cNvSpPr>
                  <a:spLocks noChangeArrowheads="1"/>
                </p:cNvSpPr>
                <p:nvPr/>
              </p:nvSpPr>
              <p:spPr bwMode="auto">
                <a:xfrm>
                  <a:off x="1556665" y="4008158"/>
                  <a:ext cx="1284730" cy="99601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For what % of the site is biodiversity the primary purpose of restoration?</a:t>
                  </a:r>
                </a:p>
              </p:txBody>
            </p:sp>
            <p:sp>
              <p:nvSpPr>
                <p:cNvPr id="66" name="AutoShape 5"/>
                <p:cNvSpPr>
                  <a:spLocks noChangeArrowheads="1"/>
                </p:cNvSpPr>
                <p:nvPr/>
              </p:nvSpPr>
              <p:spPr bwMode="auto">
                <a:xfrm>
                  <a:off x="3063314" y="4363207"/>
                  <a:ext cx="1055154" cy="28092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50-75%</a:t>
                  </a:r>
                </a:p>
              </p:txBody>
            </p:sp>
            <p:sp>
              <p:nvSpPr>
                <p:cNvPr id="67" name="AutoShape 5"/>
                <p:cNvSpPr>
                  <a:spLocks noChangeArrowheads="1"/>
                </p:cNvSpPr>
                <p:nvPr/>
              </p:nvSpPr>
              <p:spPr bwMode="auto">
                <a:xfrm>
                  <a:off x="3063314" y="4723247"/>
                  <a:ext cx="1055154" cy="28092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GB" sz="1050" dirty="0">
                      <a:latin typeface="Arial" panose="020B0604020202020204" pitchFamily="34" charset="0"/>
                    </a:rPr>
                    <a:t>&lt;50%</a:t>
                  </a:r>
                </a:p>
              </p:txBody>
            </p:sp>
            <p:cxnSp>
              <p:nvCxnSpPr>
                <p:cNvPr id="68" name="Straight Arrow Connector 67"/>
                <p:cNvCxnSpPr>
                  <a:stCxn id="66" idx="3"/>
                  <a:endCxn id="62" idx="1"/>
                </p:cNvCxnSpPr>
                <p:nvPr/>
              </p:nvCxnSpPr>
              <p:spPr>
                <a:xfrm>
                  <a:off x="4118468" y="4503671"/>
                  <a:ext cx="203485" cy="46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7" idx="3"/>
                  <a:endCxn id="63" idx="1"/>
                </p:cNvCxnSpPr>
                <p:nvPr/>
              </p:nvCxnSpPr>
              <p:spPr>
                <a:xfrm flipV="1">
                  <a:off x="4118468" y="4861424"/>
                  <a:ext cx="203484" cy="22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72" name="Text Box 21"/>
              <p:cNvSpPr txBox="1">
                <a:spLocks noChangeArrowheads="1"/>
              </p:cNvSpPr>
              <p:nvPr/>
            </p:nvSpPr>
            <p:spPr bwMode="auto">
              <a:xfrm>
                <a:off x="1114013" y="3396814"/>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73" name="Text Box 21"/>
              <p:cNvSpPr txBox="1">
                <a:spLocks noChangeArrowheads="1"/>
              </p:cNvSpPr>
              <p:nvPr/>
            </p:nvSpPr>
            <p:spPr bwMode="auto">
              <a:xfrm>
                <a:off x="2723532" y="4919818"/>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74" name="Text Box 21"/>
              <p:cNvSpPr txBox="1">
                <a:spLocks noChangeArrowheads="1"/>
              </p:cNvSpPr>
              <p:nvPr/>
            </p:nvSpPr>
            <p:spPr bwMode="auto">
              <a:xfrm>
                <a:off x="2704829" y="3823852"/>
                <a:ext cx="360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grpSp>
        <p:sp>
          <p:nvSpPr>
            <p:cNvPr id="79" name="TextBox 78"/>
            <p:cNvSpPr txBox="1"/>
            <p:nvPr/>
          </p:nvSpPr>
          <p:spPr>
            <a:xfrm>
              <a:off x="881590" y="6272299"/>
              <a:ext cx="7334059" cy="577081"/>
            </a:xfrm>
            <a:prstGeom prst="rect">
              <a:avLst/>
            </a:prstGeom>
            <a:noFill/>
          </p:spPr>
          <p:txBody>
            <a:bodyPr wrap="none" rtlCol="0">
              <a:spAutoFit/>
            </a:bodyPr>
            <a:lstStyle/>
            <a:p>
              <a:r>
                <a:rPr lang="en-GB" sz="1050" baseline="30000" dirty="0">
                  <a:latin typeface="Arial" panose="020B0604020202020204" pitchFamily="34" charset="0"/>
                  <a:cs typeface="Arial" panose="020B0604020202020204" pitchFamily="34" charset="0"/>
                </a:rPr>
                <a:t>1</a:t>
              </a:r>
              <a:r>
                <a:rPr lang="en-GB" sz="1050" dirty="0">
                  <a:latin typeface="Arial" panose="020B0604020202020204" pitchFamily="34" charset="0"/>
                  <a:cs typeface="Arial" panose="020B0604020202020204" pitchFamily="34" charset="0"/>
                </a:rPr>
                <a:t> Where there is no Competent Authority an alternative external reviewer must be agreed with the Technical Committee </a:t>
              </a:r>
            </a:p>
            <a:p>
              <a:r>
                <a:rPr lang="en-GB" sz="1050" baseline="30000" dirty="0">
                  <a:latin typeface="Arial" panose="020B0604020202020204" pitchFamily="34" charset="0"/>
                  <a:cs typeface="Arial" panose="020B0604020202020204" pitchFamily="34" charset="0"/>
                </a:rPr>
                <a:t>2</a:t>
              </a:r>
              <a:r>
                <a:rPr lang="en-GB" sz="1050" dirty="0">
                  <a:latin typeface="Arial" panose="020B0604020202020204" pitchFamily="34" charset="0"/>
                  <a:cs typeface="Arial" panose="020B0604020202020204" pitchFamily="34" charset="0"/>
                </a:rPr>
                <a:t> that guarantees sufficient resource for restoration of the site</a:t>
              </a:r>
            </a:p>
            <a:p>
              <a:r>
                <a:rPr lang="en-GB" sz="1050" baseline="30000" dirty="0">
                  <a:latin typeface="Arial" panose="020B0604020202020204" pitchFamily="34" charset="0"/>
                  <a:cs typeface="Arial" panose="020B0604020202020204" pitchFamily="34" charset="0"/>
                </a:rPr>
                <a:t>3</a:t>
              </a:r>
              <a:r>
                <a:rPr lang="en-GB" sz="1050" dirty="0">
                  <a:latin typeface="Arial" panose="020B0604020202020204" pitchFamily="34" charset="0"/>
                  <a:cs typeface="Arial" panose="020B0604020202020204" pitchFamily="34" charset="0"/>
                </a:rPr>
                <a:t> </a:t>
              </a:r>
              <a:r>
                <a:rPr lang="en-GB" sz="1050" dirty="0">
                  <a:latin typeface="Arial" panose="020B0604020202020204" pitchFamily="34" charset="0"/>
                </a:rPr>
                <a:t>published in company’s public accounts  </a:t>
              </a:r>
              <a:r>
                <a:rPr lang="en-GB" sz="1050" dirty="0">
                  <a:latin typeface="Arial" panose="020B0604020202020204" pitchFamily="34" charset="0"/>
                  <a:cs typeface="Arial" panose="020B0604020202020204" pitchFamily="34" charset="0"/>
                </a:rPr>
                <a:t>NB: Company track record of restoration is not sufficient</a:t>
              </a:r>
            </a:p>
          </p:txBody>
        </p:sp>
      </p:grpSp>
    </p:spTree>
    <p:extLst>
      <p:ext uri="{BB962C8B-B14F-4D97-AF65-F5344CB8AC3E}">
        <p14:creationId xmlns:p14="http://schemas.microsoft.com/office/powerpoint/2010/main" val="601320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C4BAF-34ED-4924-82AE-638C3616390A}"/>
              </a:ext>
            </a:extLst>
          </p:cNvPr>
          <p:cNvSpPr>
            <a:spLocks noGrp="1"/>
          </p:cNvSpPr>
          <p:nvPr>
            <p:ph type="title"/>
          </p:nvPr>
        </p:nvSpPr>
        <p:spPr/>
        <p:txBody>
          <a:bodyPr>
            <a:normAutofit/>
          </a:bodyPr>
          <a:lstStyle/>
          <a:p>
            <a:r>
              <a:rPr lang="en-GB" dirty="0"/>
              <a:t>Habitat and Biodiversity – </a:t>
            </a:r>
            <a:r>
              <a:rPr lang="en-GB"/>
              <a:t>Agricultural Crops</a:t>
            </a:r>
            <a:endParaRPr lang="en-GB" dirty="0"/>
          </a:p>
        </p:txBody>
      </p:sp>
      <p:grpSp>
        <p:nvGrpSpPr>
          <p:cNvPr id="3" name="Group 2">
            <a:extLst>
              <a:ext uri="{FF2B5EF4-FFF2-40B4-BE49-F238E27FC236}">
                <a16:creationId xmlns:a16="http://schemas.microsoft.com/office/drawing/2014/main" id="{3E577FE5-A5DB-44DD-BD53-2BE8B882EBFA}"/>
              </a:ext>
            </a:extLst>
          </p:cNvPr>
          <p:cNvGrpSpPr/>
          <p:nvPr/>
        </p:nvGrpSpPr>
        <p:grpSpPr>
          <a:xfrm>
            <a:off x="2135560" y="2527913"/>
            <a:ext cx="6241608" cy="2515765"/>
            <a:chOff x="573675" y="2479229"/>
            <a:chExt cx="6241608" cy="2515765"/>
          </a:xfrm>
        </p:grpSpPr>
        <p:sp>
          <p:nvSpPr>
            <p:cNvPr id="4" name="TextBox 3">
              <a:extLst>
                <a:ext uri="{FF2B5EF4-FFF2-40B4-BE49-F238E27FC236}">
                  <a16:creationId xmlns:a16="http://schemas.microsoft.com/office/drawing/2014/main" id="{85610930-C437-498C-ABF0-8708D188EF6E}"/>
                </a:ext>
              </a:extLst>
            </p:cNvPr>
            <p:cNvSpPr txBox="1"/>
            <p:nvPr/>
          </p:nvSpPr>
          <p:spPr>
            <a:xfrm>
              <a:off x="573675" y="4394830"/>
              <a:ext cx="4803913" cy="600164"/>
            </a:xfrm>
            <a:prstGeom prst="rect">
              <a:avLst/>
            </a:prstGeom>
            <a:noFill/>
          </p:spPr>
          <p:txBody>
            <a:bodyPr wrap="square" rtlCol="0">
              <a:spAutoFit/>
            </a:bodyPr>
            <a:lstStyle/>
            <a:p>
              <a:r>
                <a:rPr lang="en-GB" sz="1100" dirty="0">
                  <a:latin typeface="Arial" pitchFamily="34" charset="0"/>
                  <a:cs typeface="Arial" pitchFamily="34" charset="0"/>
                </a:rPr>
                <a:t>Farm level not field level assessment</a:t>
              </a:r>
            </a:p>
            <a:p>
              <a:r>
                <a:rPr lang="en-GB" sz="1100" dirty="0">
                  <a:latin typeface="Arial" pitchFamily="34" charset="0"/>
                  <a:cs typeface="Arial" pitchFamily="34" charset="0"/>
                </a:rPr>
                <a:t>Weighted average score to be generated for batches from multiple farms</a:t>
              </a:r>
            </a:p>
            <a:p>
              <a:endParaRPr lang="en-GB" sz="1100" dirty="0">
                <a:latin typeface="Arial" pitchFamily="34" charset="0"/>
                <a:cs typeface="Arial" pitchFamily="34" charset="0"/>
              </a:endParaRPr>
            </a:p>
          </p:txBody>
        </p:sp>
        <p:sp>
          <p:nvSpPr>
            <p:cNvPr id="5" name="AutoShape 5">
              <a:extLst>
                <a:ext uri="{FF2B5EF4-FFF2-40B4-BE49-F238E27FC236}">
                  <a16:creationId xmlns:a16="http://schemas.microsoft.com/office/drawing/2014/main" id="{4AA371C7-EA58-4F92-9CA8-D020364B4510}"/>
                </a:ext>
              </a:extLst>
            </p:cNvPr>
            <p:cNvSpPr>
              <a:spLocks noChangeArrowheads="1"/>
            </p:cNvSpPr>
            <p:nvPr/>
          </p:nvSpPr>
          <p:spPr bwMode="auto">
            <a:xfrm>
              <a:off x="604368" y="2848739"/>
              <a:ext cx="1260000" cy="138844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Was the land previously a semi-natural habitat (immediately before planting) ?</a:t>
              </a:r>
            </a:p>
          </p:txBody>
        </p:sp>
        <p:cxnSp>
          <p:nvCxnSpPr>
            <p:cNvPr id="6" name="AutoShape 19">
              <a:extLst>
                <a:ext uri="{FF2B5EF4-FFF2-40B4-BE49-F238E27FC236}">
                  <a16:creationId xmlns:a16="http://schemas.microsoft.com/office/drawing/2014/main" id="{685BF73D-BCFA-4A15-B538-8D39BC854958}"/>
                </a:ext>
              </a:extLst>
            </p:cNvPr>
            <p:cNvCxnSpPr>
              <a:cxnSpLocks noChangeShapeType="1"/>
              <a:stCxn id="5" idx="3"/>
              <a:endCxn id="14" idx="1"/>
            </p:cNvCxnSpPr>
            <p:nvPr/>
          </p:nvCxnSpPr>
          <p:spPr bwMode="auto">
            <a:xfrm flipV="1">
              <a:off x="1864368" y="2958992"/>
              <a:ext cx="794788" cy="58397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AutoShape 20">
              <a:extLst>
                <a:ext uri="{FF2B5EF4-FFF2-40B4-BE49-F238E27FC236}">
                  <a16:creationId xmlns:a16="http://schemas.microsoft.com/office/drawing/2014/main" id="{AB1495D4-2860-40D4-9164-B9284F9D6A3C}"/>
                </a:ext>
              </a:extLst>
            </p:cNvPr>
            <p:cNvCxnSpPr>
              <a:cxnSpLocks noChangeShapeType="1"/>
              <a:stCxn id="5" idx="3"/>
              <a:endCxn id="10" idx="1"/>
            </p:cNvCxnSpPr>
            <p:nvPr/>
          </p:nvCxnSpPr>
          <p:spPr bwMode="auto">
            <a:xfrm>
              <a:off x="1864368" y="3542963"/>
              <a:ext cx="794788" cy="35733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 Box 21">
              <a:extLst>
                <a:ext uri="{FF2B5EF4-FFF2-40B4-BE49-F238E27FC236}">
                  <a16:creationId xmlns:a16="http://schemas.microsoft.com/office/drawing/2014/main" id="{BFADA9D8-08D7-48DF-A3C4-73C7A93C09F9}"/>
                </a:ext>
              </a:extLst>
            </p:cNvPr>
            <p:cNvSpPr txBox="1">
              <a:spLocks noChangeArrowheads="1"/>
            </p:cNvSpPr>
            <p:nvPr/>
          </p:nvSpPr>
          <p:spPr bwMode="auto">
            <a:xfrm>
              <a:off x="1942889" y="2899787"/>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9" name="Text Box 63">
              <a:extLst>
                <a:ext uri="{FF2B5EF4-FFF2-40B4-BE49-F238E27FC236}">
                  <a16:creationId xmlns:a16="http://schemas.microsoft.com/office/drawing/2014/main" id="{4F2152ED-0EB8-41FD-89A2-0BAE91720AA4}"/>
                </a:ext>
              </a:extLst>
            </p:cNvPr>
            <p:cNvSpPr txBox="1">
              <a:spLocks noChangeArrowheads="1"/>
            </p:cNvSpPr>
            <p:nvPr/>
          </p:nvSpPr>
          <p:spPr bwMode="auto">
            <a:xfrm>
              <a:off x="1951781" y="3778892"/>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10" name="AutoShape 20">
              <a:extLst>
                <a:ext uri="{FF2B5EF4-FFF2-40B4-BE49-F238E27FC236}">
                  <a16:creationId xmlns:a16="http://schemas.microsoft.com/office/drawing/2014/main" id="{2B92D9D1-371A-4273-A46C-4EBF07C6D696}"/>
                </a:ext>
              </a:extLst>
            </p:cNvPr>
            <p:cNvSpPr>
              <a:spLocks noChangeArrowheads="1"/>
            </p:cNvSpPr>
            <p:nvPr/>
          </p:nvSpPr>
          <p:spPr bwMode="auto">
            <a:xfrm>
              <a:off x="2659156" y="3747062"/>
              <a:ext cx="1080000" cy="306467"/>
            </a:xfrm>
            <a:prstGeom prst="flowChartAlternateProcess">
              <a:avLst/>
            </a:prstGeom>
            <a:solidFill>
              <a:srgbClr val="FF3B3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0</a:t>
              </a:r>
            </a:p>
          </p:txBody>
        </p:sp>
        <p:cxnSp>
          <p:nvCxnSpPr>
            <p:cNvPr id="11" name="AutoShape 19">
              <a:extLst>
                <a:ext uri="{FF2B5EF4-FFF2-40B4-BE49-F238E27FC236}">
                  <a16:creationId xmlns:a16="http://schemas.microsoft.com/office/drawing/2014/main" id="{B4797021-2E71-4490-A635-9A3CCF1BE4D0}"/>
                </a:ext>
              </a:extLst>
            </p:cNvPr>
            <p:cNvCxnSpPr>
              <a:cxnSpLocks noChangeShapeType="1"/>
              <a:stCxn id="14" idx="3"/>
              <a:endCxn id="16" idx="1"/>
            </p:cNvCxnSpPr>
            <p:nvPr/>
          </p:nvCxnSpPr>
          <p:spPr bwMode="auto">
            <a:xfrm flipV="1">
              <a:off x="4956313" y="2632463"/>
              <a:ext cx="778970" cy="32652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 Box 21">
              <a:extLst>
                <a:ext uri="{FF2B5EF4-FFF2-40B4-BE49-F238E27FC236}">
                  <a16:creationId xmlns:a16="http://schemas.microsoft.com/office/drawing/2014/main" id="{A246F557-24C3-4054-868A-F8FBE73DE640}"/>
                </a:ext>
              </a:extLst>
            </p:cNvPr>
            <p:cNvSpPr txBox="1">
              <a:spLocks noChangeArrowheads="1"/>
            </p:cNvSpPr>
            <p:nvPr/>
          </p:nvSpPr>
          <p:spPr bwMode="auto">
            <a:xfrm>
              <a:off x="5099384" y="3120747"/>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13" name="Text Box 63">
              <a:extLst>
                <a:ext uri="{FF2B5EF4-FFF2-40B4-BE49-F238E27FC236}">
                  <a16:creationId xmlns:a16="http://schemas.microsoft.com/office/drawing/2014/main" id="{82AF4FDF-2978-4638-9978-362A94057D2D}"/>
                </a:ext>
              </a:extLst>
            </p:cNvPr>
            <p:cNvSpPr txBox="1">
              <a:spLocks noChangeArrowheads="1"/>
            </p:cNvSpPr>
            <p:nvPr/>
          </p:nvSpPr>
          <p:spPr bwMode="auto">
            <a:xfrm>
              <a:off x="5142861" y="2494880"/>
              <a:ext cx="34509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14" name="AutoShape 5">
              <a:extLst>
                <a:ext uri="{FF2B5EF4-FFF2-40B4-BE49-F238E27FC236}">
                  <a16:creationId xmlns:a16="http://schemas.microsoft.com/office/drawing/2014/main" id="{12A8BC9D-B767-406D-BE44-7249BC21AF06}"/>
                </a:ext>
              </a:extLst>
            </p:cNvPr>
            <p:cNvSpPr>
              <a:spLocks noChangeArrowheads="1"/>
            </p:cNvSpPr>
            <p:nvPr/>
          </p:nvSpPr>
          <p:spPr bwMode="auto">
            <a:xfrm>
              <a:off x="2659156" y="2533343"/>
              <a:ext cx="2297157" cy="851297"/>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Is the farm in a higher level environmental scheme or is it being managed to an equivalent standard?</a:t>
              </a:r>
            </a:p>
          </p:txBody>
        </p:sp>
        <p:cxnSp>
          <p:nvCxnSpPr>
            <p:cNvPr id="15" name="AutoShape 20">
              <a:extLst>
                <a:ext uri="{FF2B5EF4-FFF2-40B4-BE49-F238E27FC236}">
                  <a16:creationId xmlns:a16="http://schemas.microsoft.com/office/drawing/2014/main" id="{B0BE2D38-9F7C-4F82-A146-DC16481EB5D7}"/>
                </a:ext>
              </a:extLst>
            </p:cNvPr>
            <p:cNvCxnSpPr>
              <a:cxnSpLocks noChangeShapeType="1"/>
              <a:stCxn id="14" idx="3"/>
              <a:endCxn id="17" idx="1"/>
            </p:cNvCxnSpPr>
            <p:nvPr/>
          </p:nvCxnSpPr>
          <p:spPr bwMode="auto">
            <a:xfrm>
              <a:off x="4956313" y="2958992"/>
              <a:ext cx="778970" cy="22905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AutoShape 25">
              <a:extLst>
                <a:ext uri="{FF2B5EF4-FFF2-40B4-BE49-F238E27FC236}">
                  <a16:creationId xmlns:a16="http://schemas.microsoft.com/office/drawing/2014/main" id="{6FCE4530-EFE3-4263-B41D-52245D95C7AD}"/>
                </a:ext>
              </a:extLst>
            </p:cNvPr>
            <p:cNvSpPr>
              <a:spLocks noChangeArrowheads="1"/>
            </p:cNvSpPr>
            <p:nvPr/>
          </p:nvSpPr>
          <p:spPr bwMode="auto">
            <a:xfrm>
              <a:off x="5735283" y="2479229"/>
              <a:ext cx="1080000" cy="306467"/>
            </a:xfrm>
            <a:prstGeom prst="flowChartAlternateProcess">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18</a:t>
              </a:r>
            </a:p>
          </p:txBody>
        </p:sp>
        <p:sp>
          <p:nvSpPr>
            <p:cNvPr id="17" name="AutoShape 6">
              <a:extLst>
                <a:ext uri="{FF2B5EF4-FFF2-40B4-BE49-F238E27FC236}">
                  <a16:creationId xmlns:a16="http://schemas.microsoft.com/office/drawing/2014/main" id="{6F825326-EF6A-455D-80BA-594D1B0A71A7}"/>
                </a:ext>
              </a:extLst>
            </p:cNvPr>
            <p:cNvSpPr>
              <a:spLocks noChangeArrowheads="1"/>
            </p:cNvSpPr>
            <p:nvPr/>
          </p:nvSpPr>
          <p:spPr bwMode="auto">
            <a:xfrm>
              <a:off x="5735283" y="3034817"/>
              <a:ext cx="1080000" cy="306467"/>
            </a:xfrm>
            <a:prstGeom prst="flowChartAlternateProcess">
              <a:avLst/>
            </a:prstGeom>
            <a:solidFill>
              <a:srgbClr val="FFC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200" dirty="0">
                  <a:solidFill>
                    <a:schemeClr val="tx1"/>
                  </a:solidFill>
                </a:rPr>
                <a:t>6</a:t>
              </a:r>
            </a:p>
          </p:txBody>
        </p:sp>
      </p:grpSp>
      <p:sp>
        <p:nvSpPr>
          <p:cNvPr id="19" name="Content Placeholder 4">
            <a:extLst>
              <a:ext uri="{FF2B5EF4-FFF2-40B4-BE49-F238E27FC236}">
                <a16:creationId xmlns:a16="http://schemas.microsoft.com/office/drawing/2014/main" id="{0CC75E70-C4AA-C2D0-DDAA-DF81797B7E22}"/>
              </a:ext>
            </a:extLst>
          </p:cNvPr>
          <p:cNvSpPr txBox="1">
            <a:spLocks/>
          </p:cNvSpPr>
          <p:nvPr/>
        </p:nvSpPr>
        <p:spPr>
          <a:xfrm>
            <a:off x="9788844" y="1235057"/>
            <a:ext cx="2071559" cy="369688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GB" sz="2000" dirty="0"/>
              <a:t>Also including:</a:t>
            </a:r>
          </a:p>
          <a:p>
            <a:pPr fontAlgn="auto">
              <a:spcAft>
                <a:spcPts val="0"/>
              </a:spcAft>
            </a:pPr>
            <a:r>
              <a:rPr lang="en-GB" sz="2000" dirty="0"/>
              <a:t>farmed Sphagnum</a:t>
            </a:r>
          </a:p>
          <a:p>
            <a:pPr fontAlgn="auto">
              <a:spcAft>
                <a:spcPts val="0"/>
              </a:spcAft>
            </a:pPr>
            <a:r>
              <a:rPr lang="en-GB" sz="2000" dirty="0"/>
              <a:t>Loam co-extracted with root vegetables</a:t>
            </a:r>
          </a:p>
          <a:p>
            <a:pPr fontAlgn="auto">
              <a:spcAft>
                <a:spcPts val="0"/>
              </a:spcAft>
            </a:pPr>
            <a:r>
              <a:rPr lang="en-GB" sz="2000" dirty="0"/>
              <a:t>SRC willow</a:t>
            </a:r>
          </a:p>
        </p:txBody>
      </p:sp>
    </p:spTree>
    <p:extLst>
      <p:ext uri="{BB962C8B-B14F-4D97-AF65-F5344CB8AC3E}">
        <p14:creationId xmlns:p14="http://schemas.microsoft.com/office/powerpoint/2010/main" val="2171784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C4BAF-34ED-4924-82AE-638C3616390A}"/>
              </a:ext>
            </a:extLst>
          </p:cNvPr>
          <p:cNvSpPr>
            <a:spLocks noGrp="1"/>
          </p:cNvSpPr>
          <p:nvPr>
            <p:ph type="title"/>
          </p:nvPr>
        </p:nvSpPr>
        <p:spPr/>
        <p:txBody>
          <a:bodyPr>
            <a:normAutofit/>
          </a:bodyPr>
          <a:lstStyle/>
          <a:p>
            <a:r>
              <a:rPr lang="en-GB" dirty="0"/>
              <a:t>Habitat and Biodiversity – Bracken</a:t>
            </a:r>
          </a:p>
        </p:txBody>
      </p:sp>
      <p:grpSp>
        <p:nvGrpSpPr>
          <p:cNvPr id="10" name="Group 9">
            <a:extLst>
              <a:ext uri="{FF2B5EF4-FFF2-40B4-BE49-F238E27FC236}">
                <a16:creationId xmlns:a16="http://schemas.microsoft.com/office/drawing/2014/main" id="{1D4F8EAE-DD16-4AE7-2DDF-C4ED085A7539}"/>
              </a:ext>
            </a:extLst>
          </p:cNvPr>
          <p:cNvGrpSpPr/>
          <p:nvPr/>
        </p:nvGrpSpPr>
        <p:grpSpPr>
          <a:xfrm>
            <a:off x="2900646" y="2306519"/>
            <a:ext cx="5517903" cy="1725064"/>
            <a:chOff x="2664078" y="2553247"/>
            <a:chExt cx="5517903" cy="1725064"/>
          </a:xfrm>
        </p:grpSpPr>
        <p:cxnSp>
          <p:nvCxnSpPr>
            <p:cNvPr id="16" name="AutoShape 19">
              <a:extLst>
                <a:ext uri="{FF2B5EF4-FFF2-40B4-BE49-F238E27FC236}">
                  <a16:creationId xmlns:a16="http://schemas.microsoft.com/office/drawing/2014/main" id="{3C1301A6-0AA7-0F3B-8431-BF98DDC2E77D}"/>
                </a:ext>
              </a:extLst>
            </p:cNvPr>
            <p:cNvCxnSpPr>
              <a:cxnSpLocks noChangeShapeType="1"/>
              <a:stCxn id="21" idx="3"/>
              <a:endCxn id="36" idx="1"/>
            </p:cNvCxnSpPr>
            <p:nvPr/>
          </p:nvCxnSpPr>
          <p:spPr bwMode="auto">
            <a:xfrm flipV="1">
              <a:off x="6173383" y="3191798"/>
              <a:ext cx="914070" cy="47357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 Box 21">
              <a:extLst>
                <a:ext uri="{FF2B5EF4-FFF2-40B4-BE49-F238E27FC236}">
                  <a16:creationId xmlns:a16="http://schemas.microsoft.com/office/drawing/2014/main" id="{4E12E959-C095-917C-0AB2-CA564D1A934F}"/>
                </a:ext>
              </a:extLst>
            </p:cNvPr>
            <p:cNvSpPr txBox="1">
              <a:spLocks noChangeArrowheads="1"/>
            </p:cNvSpPr>
            <p:nvPr/>
          </p:nvSpPr>
          <p:spPr bwMode="auto">
            <a:xfrm>
              <a:off x="6405383" y="3867365"/>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18" name="Text Box 63">
              <a:extLst>
                <a:ext uri="{FF2B5EF4-FFF2-40B4-BE49-F238E27FC236}">
                  <a16:creationId xmlns:a16="http://schemas.microsoft.com/office/drawing/2014/main" id="{112185F1-BAF0-C303-281D-511901E0E09A}"/>
                </a:ext>
              </a:extLst>
            </p:cNvPr>
            <p:cNvSpPr txBox="1">
              <a:spLocks noChangeArrowheads="1"/>
            </p:cNvSpPr>
            <p:nvPr/>
          </p:nvSpPr>
          <p:spPr bwMode="auto">
            <a:xfrm>
              <a:off x="6423609" y="3079791"/>
              <a:ext cx="33499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sp>
          <p:nvSpPr>
            <p:cNvPr id="19" name="AutoShape 5">
              <a:extLst>
                <a:ext uri="{FF2B5EF4-FFF2-40B4-BE49-F238E27FC236}">
                  <a16:creationId xmlns:a16="http://schemas.microsoft.com/office/drawing/2014/main" id="{9D524F3E-8D86-D105-F549-73197D5679EF}"/>
                </a:ext>
              </a:extLst>
            </p:cNvPr>
            <p:cNvSpPr>
              <a:spLocks noChangeArrowheads="1"/>
            </p:cNvSpPr>
            <p:nvPr/>
          </p:nvSpPr>
          <p:spPr bwMode="auto">
            <a:xfrm>
              <a:off x="2664078" y="2621636"/>
              <a:ext cx="1417593" cy="1038582"/>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Is the bracken managed in accordance with a regulator approved plan?</a:t>
              </a:r>
            </a:p>
          </p:txBody>
        </p:sp>
        <p:cxnSp>
          <p:nvCxnSpPr>
            <p:cNvPr id="20" name="AutoShape 20">
              <a:extLst>
                <a:ext uri="{FF2B5EF4-FFF2-40B4-BE49-F238E27FC236}">
                  <a16:creationId xmlns:a16="http://schemas.microsoft.com/office/drawing/2014/main" id="{0EF4020C-0712-2AD5-34C0-F842498C129F}"/>
                </a:ext>
              </a:extLst>
            </p:cNvPr>
            <p:cNvCxnSpPr>
              <a:cxnSpLocks noChangeShapeType="1"/>
              <a:stCxn id="21" idx="3"/>
              <a:endCxn id="37" idx="1"/>
            </p:cNvCxnSpPr>
            <p:nvPr/>
          </p:nvCxnSpPr>
          <p:spPr bwMode="auto">
            <a:xfrm>
              <a:off x="6173383" y="3665377"/>
              <a:ext cx="928598" cy="15237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AutoShape 5">
              <a:extLst>
                <a:ext uri="{FF2B5EF4-FFF2-40B4-BE49-F238E27FC236}">
                  <a16:creationId xmlns:a16="http://schemas.microsoft.com/office/drawing/2014/main" id="{6BAC0236-4A84-6AEB-E16E-428EA25BD5A8}"/>
                </a:ext>
              </a:extLst>
            </p:cNvPr>
            <p:cNvSpPr>
              <a:spLocks noChangeArrowheads="1"/>
            </p:cNvSpPr>
            <p:nvPr/>
          </p:nvSpPr>
          <p:spPr bwMode="auto">
            <a:xfrm>
              <a:off x="4755790" y="3052443"/>
              <a:ext cx="1417593" cy="1225868"/>
            </a:xfrm>
            <a:prstGeom prst="flowChartAlternateProcess">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cs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cs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cs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cs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cs typeface="Arial" panose="020B0604020202020204" pitchFamily="34" charset="0"/>
                </a:defRPr>
              </a:lvl9pPr>
            </a:lstStyle>
            <a:p>
              <a:pPr algn="ctr" eaLnBrk="1" hangingPunct="1">
                <a:spcBef>
                  <a:spcPct val="0"/>
                </a:spcBef>
                <a:buSzTx/>
                <a:buFontTx/>
                <a:buNone/>
              </a:pPr>
              <a:r>
                <a:rPr lang="en-GB" sz="1100" b="0" dirty="0">
                  <a:solidFill>
                    <a:schemeClr val="tx1"/>
                  </a:solidFill>
                </a:rPr>
                <a:t>Does the management follow best practice guidance? (e.g. TIN 048)</a:t>
              </a:r>
            </a:p>
          </p:txBody>
        </p:sp>
        <p:cxnSp>
          <p:nvCxnSpPr>
            <p:cNvPr id="22" name="AutoShape 19">
              <a:extLst>
                <a:ext uri="{FF2B5EF4-FFF2-40B4-BE49-F238E27FC236}">
                  <a16:creationId xmlns:a16="http://schemas.microsoft.com/office/drawing/2014/main" id="{456DD6CC-DFD5-36DB-6652-5A3CF8BEA222}"/>
                </a:ext>
              </a:extLst>
            </p:cNvPr>
            <p:cNvCxnSpPr>
              <a:cxnSpLocks noChangeShapeType="1"/>
              <a:stCxn id="19" idx="3"/>
              <a:endCxn id="21" idx="1"/>
            </p:cNvCxnSpPr>
            <p:nvPr/>
          </p:nvCxnSpPr>
          <p:spPr bwMode="auto">
            <a:xfrm>
              <a:off x="4081671" y="3140927"/>
              <a:ext cx="674119" cy="5244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 Box 21">
              <a:extLst>
                <a:ext uri="{FF2B5EF4-FFF2-40B4-BE49-F238E27FC236}">
                  <a16:creationId xmlns:a16="http://schemas.microsoft.com/office/drawing/2014/main" id="{55BC8E0D-76AC-9314-F0B4-37F3748D0127}"/>
                </a:ext>
              </a:extLst>
            </p:cNvPr>
            <p:cNvSpPr txBox="1">
              <a:spLocks noChangeArrowheads="1"/>
            </p:cNvSpPr>
            <p:nvPr/>
          </p:nvSpPr>
          <p:spPr bwMode="auto">
            <a:xfrm>
              <a:off x="4103076" y="3420464"/>
              <a:ext cx="4159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N</a:t>
              </a:r>
            </a:p>
          </p:txBody>
        </p:sp>
        <p:sp>
          <p:nvSpPr>
            <p:cNvPr id="27" name="Text Box 63">
              <a:extLst>
                <a:ext uri="{FF2B5EF4-FFF2-40B4-BE49-F238E27FC236}">
                  <a16:creationId xmlns:a16="http://schemas.microsoft.com/office/drawing/2014/main" id="{A465C6E7-0B0F-CF91-01E8-153B918D4589}"/>
                </a:ext>
              </a:extLst>
            </p:cNvPr>
            <p:cNvSpPr txBox="1">
              <a:spLocks noChangeArrowheads="1"/>
            </p:cNvSpPr>
            <p:nvPr/>
          </p:nvSpPr>
          <p:spPr bwMode="auto">
            <a:xfrm>
              <a:off x="4168206" y="2553247"/>
              <a:ext cx="34509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GB" sz="1200" b="1" dirty="0">
                  <a:effectLst>
                    <a:outerShdw blurRad="38100" dist="38100" dir="2700000" algn="tl">
                      <a:srgbClr val="C0C0C0"/>
                    </a:outerShdw>
                  </a:effectLst>
                  <a:latin typeface="Arial" panose="020B0604020202020204" pitchFamily="34" charset="0"/>
                </a:rPr>
                <a:t>Y</a:t>
              </a:r>
            </a:p>
          </p:txBody>
        </p:sp>
        <p:cxnSp>
          <p:nvCxnSpPr>
            <p:cNvPr id="28" name="AutoShape 20">
              <a:extLst>
                <a:ext uri="{FF2B5EF4-FFF2-40B4-BE49-F238E27FC236}">
                  <a16:creationId xmlns:a16="http://schemas.microsoft.com/office/drawing/2014/main" id="{5CF329B2-0A0A-6556-8CE5-C510AA46FC77}"/>
                </a:ext>
              </a:extLst>
            </p:cNvPr>
            <p:cNvCxnSpPr>
              <a:cxnSpLocks noChangeShapeType="1"/>
              <a:stCxn id="19" idx="3"/>
              <a:endCxn id="35" idx="1"/>
            </p:cNvCxnSpPr>
            <p:nvPr/>
          </p:nvCxnSpPr>
          <p:spPr bwMode="auto">
            <a:xfrm flipV="1">
              <a:off x="4081671" y="2732426"/>
              <a:ext cx="916857" cy="40850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AutoShape 25">
              <a:extLst>
                <a:ext uri="{FF2B5EF4-FFF2-40B4-BE49-F238E27FC236}">
                  <a16:creationId xmlns:a16="http://schemas.microsoft.com/office/drawing/2014/main" id="{0C965E09-8056-79EA-8E10-E1160E0D39AD}"/>
                </a:ext>
              </a:extLst>
            </p:cNvPr>
            <p:cNvSpPr>
              <a:spLocks noChangeArrowheads="1"/>
            </p:cNvSpPr>
            <p:nvPr/>
          </p:nvSpPr>
          <p:spPr bwMode="auto">
            <a:xfrm>
              <a:off x="4998528" y="2579192"/>
              <a:ext cx="989013" cy="306467"/>
            </a:xfrm>
            <a:prstGeom prst="flowChartAlternateProcess">
              <a:avLst/>
            </a:prstGeom>
            <a:solidFill>
              <a:srgbClr val="92D050"/>
            </a:solidFill>
            <a:ln w="9525">
              <a:solidFill>
                <a:schemeClr val="tx1"/>
              </a:solidFill>
              <a:miter lim="800000"/>
              <a:headEnd/>
              <a:tailEnd/>
            </a:ln>
            <a:effec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GB" altLang="en-US" sz="1200" b="1" dirty="0">
                  <a:latin typeface="Arial" panose="020B0604020202020204" pitchFamily="34" charset="0"/>
                </a:rPr>
                <a:t>20</a:t>
              </a:r>
            </a:p>
          </p:txBody>
        </p:sp>
        <p:sp>
          <p:nvSpPr>
            <p:cNvPr id="36" name="AutoShape 25">
              <a:extLst>
                <a:ext uri="{FF2B5EF4-FFF2-40B4-BE49-F238E27FC236}">
                  <a16:creationId xmlns:a16="http://schemas.microsoft.com/office/drawing/2014/main" id="{1AA726D6-3283-8216-721A-5AD3778F75F9}"/>
                </a:ext>
              </a:extLst>
            </p:cNvPr>
            <p:cNvSpPr>
              <a:spLocks noChangeArrowheads="1"/>
            </p:cNvSpPr>
            <p:nvPr/>
          </p:nvSpPr>
          <p:spPr bwMode="auto">
            <a:xfrm>
              <a:off x="7087453" y="3038564"/>
              <a:ext cx="1080000" cy="306467"/>
            </a:xfrm>
            <a:prstGeom prst="flowChartAlternateProcess">
              <a:avLst/>
            </a:prstGeom>
            <a:solidFill>
              <a:srgbClr val="FFFF00"/>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15</a:t>
              </a:r>
            </a:p>
          </p:txBody>
        </p:sp>
        <p:sp>
          <p:nvSpPr>
            <p:cNvPr id="37" name="AutoShape 59">
              <a:extLst>
                <a:ext uri="{FF2B5EF4-FFF2-40B4-BE49-F238E27FC236}">
                  <a16:creationId xmlns:a16="http://schemas.microsoft.com/office/drawing/2014/main" id="{A8932307-27A4-B4EF-EE10-576D79E290F2}"/>
                </a:ext>
              </a:extLst>
            </p:cNvPr>
            <p:cNvSpPr>
              <a:spLocks noChangeArrowheads="1"/>
            </p:cNvSpPr>
            <p:nvPr/>
          </p:nvSpPr>
          <p:spPr bwMode="auto">
            <a:xfrm>
              <a:off x="7101981" y="3664516"/>
              <a:ext cx="1080000" cy="306467"/>
            </a:xfrm>
            <a:prstGeom prst="flowChartAlternateProcess">
              <a:avLst/>
            </a:prstGeom>
            <a:solidFill>
              <a:srgbClr val="FF3B3B"/>
            </a:solidFill>
            <a:ln w="9525">
              <a:solidFill>
                <a:schemeClr val="tx1"/>
              </a:solidFill>
              <a:miter lim="800000"/>
              <a:headEnd/>
              <a:tailEnd/>
            </a:ln>
            <a:effectLst/>
          </p:spPr>
          <p:txBody>
            <a:bodyPr>
              <a:spAutoFit/>
            </a:bodyPr>
            <a:lstStyle>
              <a:lvl1pPr>
                <a:spcBef>
                  <a:spcPct val="20000"/>
                </a:spcBef>
                <a:buSzPct val="40000"/>
                <a:buFont typeface="Wingdings" panose="05000000000000000000" pitchFamily="2" charset="2"/>
                <a:buChar char="n"/>
                <a:defRPr sz="3000" b="1">
                  <a:solidFill>
                    <a:srgbClr val="000000"/>
                  </a:solidFill>
                  <a:latin typeface="Arial" panose="020B0604020202020204" pitchFamily="34" charset="0"/>
                </a:defRPr>
              </a:lvl1pPr>
              <a:lvl2pPr marL="742950" indent="-285750">
                <a:spcBef>
                  <a:spcPct val="20000"/>
                </a:spcBef>
                <a:buSzPct val="40000"/>
                <a:buFont typeface="Wingdings" panose="05000000000000000000" pitchFamily="2" charset="2"/>
                <a:buChar char="n"/>
                <a:defRPr sz="2800" b="1">
                  <a:solidFill>
                    <a:srgbClr val="000000"/>
                  </a:solidFill>
                  <a:latin typeface="Arial" panose="020B0604020202020204" pitchFamily="34" charset="0"/>
                </a:defRPr>
              </a:lvl2pPr>
              <a:lvl3pPr marL="1143000" indent="-228600">
                <a:spcBef>
                  <a:spcPct val="20000"/>
                </a:spcBef>
                <a:buSzPct val="40000"/>
                <a:buFont typeface="Wingdings" panose="05000000000000000000" pitchFamily="2" charset="2"/>
                <a:buChar char="n"/>
                <a:defRPr sz="2600" b="1">
                  <a:solidFill>
                    <a:srgbClr val="000000"/>
                  </a:solidFill>
                  <a:latin typeface="Arial" panose="020B0604020202020204" pitchFamily="34" charset="0"/>
                </a:defRPr>
              </a:lvl3pPr>
              <a:lvl4pPr marL="1600200" indent="-228600">
                <a:spcBef>
                  <a:spcPct val="20000"/>
                </a:spcBef>
                <a:buSzPct val="40000"/>
                <a:buFont typeface="Wingdings" panose="05000000000000000000" pitchFamily="2" charset="2"/>
                <a:buChar char="n"/>
                <a:defRPr sz="2400" b="1">
                  <a:solidFill>
                    <a:srgbClr val="000000"/>
                  </a:solidFill>
                  <a:latin typeface="Arial" panose="020B0604020202020204" pitchFamily="34" charset="0"/>
                </a:defRPr>
              </a:lvl4pPr>
              <a:lvl5pPr marL="2057400" indent="-228600">
                <a:spcBef>
                  <a:spcPct val="20000"/>
                </a:spcBef>
                <a:buSzPct val="40000"/>
                <a:buFont typeface="Wingdings" panose="05000000000000000000" pitchFamily="2" charset="2"/>
                <a:buChar char="n"/>
                <a:defRPr sz="2200" b="1">
                  <a:solidFill>
                    <a:srgbClr val="000000"/>
                  </a:solidFill>
                  <a:latin typeface="Arial" panose="020B0604020202020204" pitchFamily="34" charset="0"/>
                </a:defRPr>
              </a:lvl5pPr>
              <a:lvl6pPr marL="25146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6pPr>
              <a:lvl7pPr marL="29718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7pPr>
              <a:lvl8pPr marL="34290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8pPr>
              <a:lvl9pPr marL="3886200" indent="-228600" eaLnBrk="0" fontAlgn="base" hangingPunct="0">
                <a:spcBef>
                  <a:spcPct val="20000"/>
                </a:spcBef>
                <a:spcAft>
                  <a:spcPct val="0"/>
                </a:spcAft>
                <a:buSzPct val="40000"/>
                <a:buFont typeface="Wingdings" panose="05000000000000000000" pitchFamily="2" charset="2"/>
                <a:buChar char="n"/>
                <a:defRPr sz="2200" b="1">
                  <a:solidFill>
                    <a:srgbClr val="000000"/>
                  </a:solidFill>
                  <a:latin typeface="Arial" panose="020B0604020202020204" pitchFamily="34" charset="0"/>
                </a:defRPr>
              </a:lvl9pPr>
            </a:lstStyle>
            <a:p>
              <a:pPr algn="ctr" eaLnBrk="1" hangingPunct="1">
                <a:spcBef>
                  <a:spcPct val="0"/>
                </a:spcBef>
                <a:buSzTx/>
                <a:buFontTx/>
                <a:buNone/>
              </a:pPr>
              <a:r>
                <a:rPr lang="en-GB" sz="1200" dirty="0">
                  <a:solidFill>
                    <a:schemeClr val="tx1"/>
                  </a:solidFill>
                </a:rPr>
                <a:t>1</a:t>
              </a:r>
            </a:p>
          </p:txBody>
        </p:sp>
      </p:grpSp>
    </p:spTree>
    <p:extLst>
      <p:ext uri="{BB962C8B-B14F-4D97-AF65-F5344CB8AC3E}">
        <p14:creationId xmlns:p14="http://schemas.microsoft.com/office/powerpoint/2010/main" val="15573938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60956</TotalTime>
  <Words>1791</Words>
  <Application>Microsoft Office PowerPoint</Application>
  <PresentationFormat>Widescreen</PresentationFormat>
  <Paragraphs>398</Paragraphs>
  <Slides>14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Greenhouse gas emissions</vt:lpstr>
      <vt:lpstr>Water Use</vt:lpstr>
      <vt:lpstr>Social Compliance</vt:lpstr>
      <vt:lpstr>Habitat and Biodiversity – Peat</vt:lpstr>
      <vt:lpstr>Habitat and Biodiversity – Coir</vt:lpstr>
      <vt:lpstr>Habitat and Biodiversity – Wood Based Material</vt:lpstr>
      <vt:lpstr>Habitat and Biodiversity – Minerals</vt:lpstr>
      <vt:lpstr>Habitat and Biodiversity – Agricultural Crops</vt:lpstr>
      <vt:lpstr>Habitat and Biodiversity – Bracken</vt:lpstr>
      <vt:lpstr>Habitat and Biodiversity – Wool (sheep only)</vt:lpstr>
      <vt:lpstr>PowerPoint Presentation</vt:lpstr>
      <vt:lpstr>PowerPoint Presentation</vt:lpstr>
      <vt:lpstr>Renewability</vt:lpstr>
      <vt:lpstr>Resource Use Efficiency</vt:lpstr>
    </vt:vector>
  </TitlesOfParts>
  <Company>ADAS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Stuart, Judith (Defra)</dc:creator>
  <cp:lastModifiedBy>Judith Stuart</cp:lastModifiedBy>
  <cp:revision>855</cp:revision>
  <cp:lastPrinted>2015-01-21T18:22:43Z</cp:lastPrinted>
  <dcterms:created xsi:type="dcterms:W3CDTF">2005-02-04T12:28:39Z</dcterms:created>
  <dcterms:modified xsi:type="dcterms:W3CDTF">2026-07-23T18:40:19Z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